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6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E542FC-D03E-4AAF-87EA-02CC57DF2794}" v="7" dt="2018-08-27T19:50:32.3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01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43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08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71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73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505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606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98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875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27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333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13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71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159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627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6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88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6CE7D5-CF57-46EF-B807-FDD0502418D4}" type="datetimeFigureOut">
              <a:rPr lang="en-US" smtClean="0"/>
              <a:t>9/8/2018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613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piping_and_optimal_order_in_Kiche_Kiche_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8348C3-6249-4952-AA86-C63DB35EA9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E6174AD-DBB0-43E6-98C2-738DB3A152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59100" y="-4763"/>
            <a:ext cx="5014912" cy="6862763"/>
            <a:chOff x="2928938" y="-4763"/>
            <a:chExt cx="5014912" cy="6862763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50A59800-3661-4778-9D8A-F816C85C41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7A810977-C816-4698-B7E7-0E6BDED794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181E4B1B-2437-4A14-8927-817FC7AED6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3F98AD26-9FF7-44EA-B876-9C857F8ED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32EBB12A-A9CE-446F-9462-15DAC0D0FA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85925599-F99B-48E5-A384-76136C0818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48299" y="1380068"/>
            <a:ext cx="6054723" cy="2616199"/>
          </a:xfrm>
        </p:spPr>
        <p:txBody>
          <a:bodyPr>
            <a:normAutofit/>
          </a:bodyPr>
          <a:lstStyle/>
          <a:p>
            <a:r>
              <a:rPr lang="en-US" dirty="0"/>
              <a:t>Pied piping in </a:t>
            </a:r>
            <a:r>
              <a:rPr lang="en-US" dirty="0" err="1"/>
              <a:t>Kaqchikel</a:t>
            </a:r>
            <a:r>
              <a:rPr lang="en-US" dirty="0"/>
              <a:t> Maya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36254" y="3996267"/>
            <a:ext cx="5166768" cy="1388534"/>
          </a:xfrm>
        </p:spPr>
        <p:txBody>
          <a:bodyPr>
            <a:normAutofit/>
          </a:bodyPr>
          <a:lstStyle/>
          <a:p>
            <a:r>
              <a:rPr lang="en-US" dirty="0"/>
              <a:t>Caleb Ewing, University of Florida</a:t>
            </a:r>
          </a:p>
          <a:p>
            <a:r>
              <a:rPr lang="en-US" dirty="0"/>
              <a:t>Fieldwork Forum, September 4, 2018</a:t>
            </a:r>
          </a:p>
        </p:txBody>
      </p:sp>
      <p:pic>
        <p:nvPicPr>
          <p:cNvPr id="4" name="Picture 4" descr="A birthday cake&#10;&#10;Description generated with very high confidence">
            <a:extLst>
              <a:ext uri="{FF2B5EF4-FFF2-40B4-BE49-F238E27FC236}">
                <a16:creationId xmlns:a16="http://schemas.microsoft.com/office/drawing/2014/main" id="{1DC23592-F943-4B58-AB45-626B11DCF8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92" r="2" b="24805"/>
          <a:stretch/>
        </p:blipFill>
        <p:spPr>
          <a:xfrm>
            <a:off x="20" y="10"/>
            <a:ext cx="5448280" cy="6857990"/>
          </a:xfrm>
          <a:custGeom>
            <a:avLst/>
            <a:gdLst>
              <a:gd name="connsiteX0" fmla="*/ 0 w 5435600"/>
              <a:gd name="connsiteY0" fmla="*/ 0 h 6858000"/>
              <a:gd name="connsiteX1" fmla="*/ 5435600 w 5435600"/>
              <a:gd name="connsiteY1" fmla="*/ 0 h 6858000"/>
              <a:gd name="connsiteX2" fmla="*/ 5435600 w 5435600"/>
              <a:gd name="connsiteY2" fmla="*/ 6858000 h 6858000"/>
              <a:gd name="connsiteX3" fmla="*/ 0 w 5435600"/>
              <a:gd name="connsiteY3" fmla="*/ 6858000 h 6858000"/>
              <a:gd name="connsiteX4" fmla="*/ 0 w 5435600"/>
              <a:gd name="connsiteY4" fmla="*/ 0 h 6858000"/>
              <a:gd name="connsiteX0" fmla="*/ 0 w 5435600"/>
              <a:gd name="connsiteY0" fmla="*/ 0 h 6858000"/>
              <a:gd name="connsiteX1" fmla="*/ 3513666 w 5435600"/>
              <a:gd name="connsiteY1" fmla="*/ 0 h 6858000"/>
              <a:gd name="connsiteX2" fmla="*/ 5435600 w 5435600"/>
              <a:gd name="connsiteY2" fmla="*/ 6858000 h 6858000"/>
              <a:gd name="connsiteX3" fmla="*/ 0 w 5435600"/>
              <a:gd name="connsiteY3" fmla="*/ 6858000 h 6858000"/>
              <a:gd name="connsiteX4" fmla="*/ 0 w 5435600"/>
              <a:gd name="connsiteY4" fmla="*/ 0 h 6858000"/>
              <a:gd name="connsiteX0" fmla="*/ 0 w 5435600"/>
              <a:gd name="connsiteY0" fmla="*/ 0 h 6858000"/>
              <a:gd name="connsiteX1" fmla="*/ 3513666 w 5435600"/>
              <a:gd name="connsiteY1" fmla="*/ 0 h 6858000"/>
              <a:gd name="connsiteX2" fmla="*/ 4199467 w 5435600"/>
              <a:gd name="connsiteY2" fmla="*/ 2455333 h 6858000"/>
              <a:gd name="connsiteX3" fmla="*/ 5435600 w 5435600"/>
              <a:gd name="connsiteY3" fmla="*/ 6858000 h 6858000"/>
              <a:gd name="connsiteX4" fmla="*/ 0 w 5435600"/>
              <a:gd name="connsiteY4" fmla="*/ 6858000 h 6858000"/>
              <a:gd name="connsiteX5" fmla="*/ 0 w 5435600"/>
              <a:gd name="connsiteY5" fmla="*/ 0 h 6858000"/>
              <a:gd name="connsiteX0" fmla="*/ 0 w 5435600"/>
              <a:gd name="connsiteY0" fmla="*/ 0 h 6858000"/>
              <a:gd name="connsiteX1" fmla="*/ 3513666 w 5435600"/>
              <a:gd name="connsiteY1" fmla="*/ 0 h 6858000"/>
              <a:gd name="connsiteX2" fmla="*/ 2861733 w 5435600"/>
              <a:gd name="connsiteY2" fmla="*/ 2548466 h 6858000"/>
              <a:gd name="connsiteX3" fmla="*/ 5435600 w 5435600"/>
              <a:gd name="connsiteY3" fmla="*/ 6858000 h 6858000"/>
              <a:gd name="connsiteX4" fmla="*/ 0 w 5435600"/>
              <a:gd name="connsiteY4" fmla="*/ 6858000 h 6858000"/>
              <a:gd name="connsiteX5" fmla="*/ 0 w 5435600"/>
              <a:gd name="connsiteY5" fmla="*/ 0 h 6858000"/>
              <a:gd name="connsiteX0" fmla="*/ 0 w 5448300"/>
              <a:gd name="connsiteY0" fmla="*/ 0 h 6858000"/>
              <a:gd name="connsiteX1" fmla="*/ 3513666 w 5448300"/>
              <a:gd name="connsiteY1" fmla="*/ 0 h 6858000"/>
              <a:gd name="connsiteX2" fmla="*/ 2861733 w 5448300"/>
              <a:gd name="connsiteY2" fmla="*/ 2548466 h 6858000"/>
              <a:gd name="connsiteX3" fmla="*/ 5448300 w 5448300"/>
              <a:gd name="connsiteY3" fmla="*/ 6853767 h 6858000"/>
              <a:gd name="connsiteX4" fmla="*/ 0 w 5448300"/>
              <a:gd name="connsiteY4" fmla="*/ 6858000 h 6858000"/>
              <a:gd name="connsiteX5" fmla="*/ 0 w 54483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48300" h="6858000">
                <a:moveTo>
                  <a:pt x="0" y="0"/>
                </a:moveTo>
                <a:lnTo>
                  <a:pt x="3513666" y="0"/>
                </a:lnTo>
                <a:lnTo>
                  <a:pt x="2861733" y="2548466"/>
                </a:lnTo>
                <a:lnTo>
                  <a:pt x="5448300" y="6853767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3810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BFED6-B6F5-48A8-BAF3-9C13B5AF3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53196"/>
            <a:ext cx="10018713" cy="1752599"/>
          </a:xfrm>
        </p:spPr>
        <p:txBody>
          <a:bodyPr/>
          <a:lstStyle/>
          <a:p>
            <a:r>
              <a:rPr lang="en-US" dirty="0"/>
              <a:t>Prepositional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85560-73C6-4E4C-8B74-1B83824F5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077527"/>
            <a:ext cx="10018713" cy="410186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When questioning the object of a preposition, there are two main strategies, illustrated below.</a:t>
            </a:r>
          </a:p>
          <a:p>
            <a:endParaRPr lang="en-US" dirty="0"/>
          </a:p>
          <a:p>
            <a:r>
              <a:rPr lang="en-US" dirty="0"/>
              <a:t>(4) </a:t>
            </a:r>
            <a:r>
              <a:rPr lang="en-US" dirty="0" err="1"/>
              <a:t>Choj</a:t>
            </a:r>
            <a:r>
              <a:rPr lang="en-US" dirty="0"/>
              <a:t> </a:t>
            </a:r>
            <a:r>
              <a:rPr lang="en-US" b="1" dirty="0" err="1"/>
              <a:t>chuxe</a:t>
            </a:r>
            <a:r>
              <a:rPr lang="en-US" dirty="0"/>
              <a:t>      </a:t>
            </a:r>
            <a:r>
              <a:rPr lang="en-US" dirty="0" err="1"/>
              <a:t>x-a-tz'ët</a:t>
            </a:r>
            <a:r>
              <a:rPr lang="en-US" dirty="0"/>
              <a:t>                 </a:t>
            </a:r>
            <a:r>
              <a:rPr lang="en-US" dirty="0" err="1"/>
              <a:t>wi</a:t>
            </a:r>
            <a:r>
              <a:rPr lang="en-US" dirty="0"/>
              <a:t>     </a:t>
            </a:r>
            <a:r>
              <a:rPr lang="en-US" dirty="0" err="1"/>
              <a:t>ri</a:t>
            </a:r>
            <a:r>
              <a:rPr lang="en-US" dirty="0"/>
              <a:t>       </a:t>
            </a:r>
            <a:r>
              <a:rPr lang="en-US" dirty="0" err="1"/>
              <a:t>mes</a:t>
            </a:r>
            <a:r>
              <a:rPr lang="en-US" dirty="0"/>
              <a:t>?</a:t>
            </a:r>
          </a:p>
          <a:p>
            <a:pPr marL="0"/>
            <a:r>
              <a:rPr lang="en-US" dirty="0"/>
              <a:t>       what  under   COM-A2SG-see  PAR DET cat</a:t>
            </a:r>
          </a:p>
          <a:p>
            <a:pPr marL="0"/>
            <a:r>
              <a:rPr lang="en-US" dirty="0"/>
              <a:t>       'What did you see the cat under?'</a:t>
            </a:r>
          </a:p>
          <a:p>
            <a:pPr marL="0"/>
            <a:endParaRPr lang="en-US" dirty="0"/>
          </a:p>
          <a:p>
            <a:r>
              <a:rPr lang="en-US" dirty="0"/>
              <a:t>(5)  </a:t>
            </a:r>
            <a:r>
              <a:rPr lang="en-US" b="1" err="1"/>
              <a:t>Chuxe</a:t>
            </a:r>
            <a:r>
              <a:rPr lang="en-US" dirty="0"/>
              <a:t> </a:t>
            </a:r>
            <a:r>
              <a:rPr lang="en-US" err="1"/>
              <a:t>achike</a:t>
            </a:r>
            <a:r>
              <a:rPr lang="en-US" dirty="0"/>
              <a:t> </a:t>
            </a:r>
            <a:r>
              <a:rPr lang="en-US" err="1"/>
              <a:t>x-a-tz'ët</a:t>
            </a:r>
            <a:r>
              <a:rPr lang="en-US" dirty="0"/>
              <a:t>                 </a:t>
            </a:r>
            <a:r>
              <a:rPr lang="en-US" err="1"/>
              <a:t>wi</a:t>
            </a:r>
            <a:r>
              <a:rPr lang="en-US" dirty="0"/>
              <a:t>     </a:t>
            </a:r>
            <a:r>
              <a:rPr lang="en-US" err="1"/>
              <a:t>ri</a:t>
            </a:r>
            <a:r>
              <a:rPr lang="en-US" dirty="0"/>
              <a:t>       </a:t>
            </a:r>
            <a:r>
              <a:rPr lang="en-US" err="1"/>
              <a:t>mes</a:t>
            </a:r>
            <a:r>
              <a:rPr lang="en-US" dirty="0"/>
              <a:t>?</a:t>
            </a:r>
          </a:p>
          <a:p>
            <a:pPr marL="0"/>
            <a:r>
              <a:rPr lang="en-US" dirty="0"/>
              <a:t>        Under what    COM-A2SG-see PAR DET cat</a:t>
            </a:r>
          </a:p>
          <a:p>
            <a:pPr marL="0"/>
            <a:r>
              <a:rPr lang="en-US" dirty="0"/>
              <a:t>        'What did you see the cat under?'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409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D9D41-58CD-4E42-A263-4DF4E336C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Prepositional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772D8-D5E3-4D19-84C5-9C3E2FC97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One option is pied piping with inversion as seen in example (4). The wh-word precedes the preposition/relational noun. </a:t>
            </a:r>
          </a:p>
          <a:p>
            <a:endParaRPr lang="en-US" dirty="0"/>
          </a:p>
          <a:p>
            <a:r>
              <a:rPr lang="en-US" dirty="0"/>
              <a:t>Another option is pied piping but without inversion as in example (5). In this case the preposition still comes before its object, the wh-word.</a:t>
            </a:r>
          </a:p>
          <a:p>
            <a:endParaRPr lang="en-US" dirty="0"/>
          </a:p>
          <a:p>
            <a:r>
              <a:rPr lang="en-US" dirty="0"/>
              <a:t>There appears to be a fairly clear divide between the wh-word used in the two constructions. In almost all cases, </a:t>
            </a:r>
            <a:r>
              <a:rPr lang="en-US" i="1" dirty="0" err="1"/>
              <a:t>choj</a:t>
            </a:r>
            <a:r>
              <a:rPr lang="en-US" i="1" dirty="0"/>
              <a:t> </a:t>
            </a:r>
            <a:r>
              <a:rPr lang="en-US" dirty="0"/>
              <a:t>is used in the inverted form and </a:t>
            </a:r>
            <a:r>
              <a:rPr lang="en-US" i="1" dirty="0"/>
              <a:t>(a)</a:t>
            </a:r>
            <a:r>
              <a:rPr lang="en-US" i="1" dirty="0" err="1"/>
              <a:t>chike</a:t>
            </a:r>
            <a:r>
              <a:rPr lang="en-US" i="1" dirty="0"/>
              <a:t> </a:t>
            </a:r>
            <a:r>
              <a:rPr lang="en-US" dirty="0"/>
              <a:t>is used in the non-inverted form. </a:t>
            </a:r>
          </a:p>
        </p:txBody>
      </p:sp>
    </p:spTree>
    <p:extLst>
      <p:ext uri="{BB962C8B-B14F-4D97-AF65-F5344CB8AC3E}">
        <p14:creationId xmlns:p14="http://schemas.microsoft.com/office/powerpoint/2010/main" val="3727254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6DAEF-1623-44A0-90E2-E80ED5EFF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462" y="-363747"/>
            <a:ext cx="10018713" cy="1752599"/>
          </a:xfrm>
        </p:spPr>
        <p:txBody>
          <a:bodyPr>
            <a:normAutofit/>
          </a:bodyPr>
          <a:lstStyle/>
          <a:p>
            <a:r>
              <a:rPr lang="en-US" sz="3200" dirty="0"/>
              <a:t>One caveat: Differences between relational nouns?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D8D32-047C-4C0D-B22B-E803A303A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315528"/>
            <a:ext cx="10018713" cy="480635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While it appears that a pied piping with inversion order and a pied piping without inversion order are in usually both acceptable, there may be some individual differences between certain relational nouns.</a:t>
            </a:r>
          </a:p>
          <a:p>
            <a:r>
              <a:rPr lang="en-US" dirty="0"/>
              <a:t>For example, the relational noun </a:t>
            </a:r>
            <a:r>
              <a:rPr lang="en-US" i="1" dirty="0"/>
              <a:t>pa </a:t>
            </a:r>
            <a:r>
              <a:rPr lang="en-US" i="1" err="1"/>
              <a:t>ru-wi</a:t>
            </a:r>
            <a:r>
              <a:rPr lang="en-US" i="1" dirty="0"/>
              <a:t>  </a:t>
            </a:r>
            <a:r>
              <a:rPr lang="en-US" dirty="0"/>
              <a:t>'on top of', cannot occur in the non-inverted order.</a:t>
            </a:r>
          </a:p>
          <a:p>
            <a:endParaRPr lang="en-US" dirty="0"/>
          </a:p>
          <a:p>
            <a:r>
              <a:rPr lang="en-US" dirty="0"/>
              <a:t>(6) </a:t>
            </a:r>
            <a:r>
              <a:rPr lang="en-US" err="1"/>
              <a:t>Choj</a:t>
            </a:r>
            <a:r>
              <a:rPr lang="en-US" dirty="0"/>
              <a:t>  </a:t>
            </a:r>
            <a:r>
              <a:rPr lang="en-US" b="1" dirty="0"/>
              <a:t>pa       </a:t>
            </a:r>
            <a:r>
              <a:rPr lang="en-US" b="1" err="1"/>
              <a:t>ru-wi</a:t>
            </a:r>
            <a:r>
              <a:rPr lang="en-US" dirty="0"/>
              <a:t>         </a:t>
            </a:r>
            <a:r>
              <a:rPr lang="en-US" err="1"/>
              <a:t>k'o</a:t>
            </a:r>
            <a:r>
              <a:rPr lang="en-US" dirty="0"/>
              <a:t>   </a:t>
            </a:r>
            <a:r>
              <a:rPr lang="en-US" err="1"/>
              <a:t>ri</a:t>
            </a:r>
            <a:r>
              <a:rPr lang="en-US" dirty="0"/>
              <a:t>       </a:t>
            </a:r>
            <a:r>
              <a:rPr lang="en-US" err="1"/>
              <a:t>wuj</a:t>
            </a:r>
            <a:r>
              <a:rPr lang="en-US" dirty="0"/>
              <a:t>? </a:t>
            </a:r>
          </a:p>
          <a:p>
            <a:pPr marL="0"/>
            <a:r>
              <a:rPr lang="en-US" dirty="0"/>
              <a:t>      what  PREP A3SG-on EXI  DET book</a:t>
            </a:r>
          </a:p>
          <a:p>
            <a:pPr marL="0"/>
            <a:r>
              <a:rPr lang="en-US" dirty="0"/>
              <a:t>      'What is the book on?'</a:t>
            </a:r>
          </a:p>
          <a:p>
            <a:endParaRPr lang="en-US" dirty="0"/>
          </a:p>
          <a:p>
            <a:r>
              <a:rPr lang="en-US" dirty="0"/>
              <a:t>(7) *</a:t>
            </a:r>
            <a:r>
              <a:rPr lang="en-US" b="1" dirty="0"/>
              <a:t>Pa      </a:t>
            </a:r>
            <a:r>
              <a:rPr lang="en-US" b="1" dirty="0" err="1"/>
              <a:t>ru-wi</a:t>
            </a:r>
            <a:r>
              <a:rPr lang="en-US" dirty="0"/>
              <a:t>         </a:t>
            </a:r>
            <a:r>
              <a:rPr lang="en-US" dirty="0" err="1"/>
              <a:t>achike</a:t>
            </a:r>
            <a:r>
              <a:rPr lang="en-US" dirty="0"/>
              <a:t> </a:t>
            </a:r>
            <a:r>
              <a:rPr lang="en-US" dirty="0" err="1"/>
              <a:t>k'o</a:t>
            </a:r>
            <a:r>
              <a:rPr lang="en-US" dirty="0"/>
              <a:t>   </a:t>
            </a:r>
            <a:r>
              <a:rPr lang="en-US" dirty="0" err="1"/>
              <a:t>ri</a:t>
            </a:r>
            <a:r>
              <a:rPr lang="en-US" dirty="0"/>
              <a:t>       </a:t>
            </a:r>
            <a:r>
              <a:rPr lang="en-US" dirty="0" err="1"/>
              <a:t>wuj</a:t>
            </a:r>
            <a:r>
              <a:rPr lang="en-US" dirty="0"/>
              <a:t>?</a:t>
            </a:r>
          </a:p>
          <a:p>
            <a:pPr marL="0"/>
            <a:r>
              <a:rPr lang="en-US" dirty="0"/>
              <a:t>         PREP A3SG-on what    EXI  DET book</a:t>
            </a:r>
          </a:p>
          <a:p>
            <a:pPr marL="0"/>
            <a:r>
              <a:rPr lang="en-US" dirty="0"/>
              <a:t>        'What is the book on top of?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448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C169F-7B13-4961-B958-56B942AE9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Prepositional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E80D0-47C0-4822-9991-BADE2F91F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There are two main orders observed. One with pied piping and inversion and one with just pied piping. </a:t>
            </a:r>
            <a:endParaRPr lang="en-US"/>
          </a:p>
          <a:p>
            <a:endParaRPr lang="en-US" dirty="0"/>
          </a:p>
          <a:p>
            <a:r>
              <a:rPr lang="en-US" dirty="0"/>
              <a:t>The pied piping with inversion order seems to be more common. At least this is what was almost always given in elicitations.</a:t>
            </a:r>
          </a:p>
          <a:p>
            <a:endParaRPr lang="en-US" dirty="0"/>
          </a:p>
          <a:p>
            <a:r>
              <a:rPr lang="en-US" dirty="0"/>
              <a:t>There may be some individual differences among prepositions/relational nouns.</a:t>
            </a:r>
          </a:p>
        </p:txBody>
      </p:sp>
    </p:spTree>
    <p:extLst>
      <p:ext uri="{BB962C8B-B14F-4D97-AF65-F5344CB8AC3E}">
        <p14:creationId xmlns:p14="http://schemas.microsoft.com/office/powerpoint/2010/main" val="3004173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B57C9-FC7D-4AD4-B1BC-4A942DC4B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Pied piping in </a:t>
            </a:r>
            <a:r>
              <a:rPr lang="en-US" dirty="0" err="1"/>
              <a:t>Kaqchikel</a:t>
            </a:r>
            <a:r>
              <a:rPr lang="en-US" dirty="0"/>
              <a:t> Maya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D0227-CF53-47EE-9DFB-FD0CB0628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307565"/>
            <a:ext cx="10018713" cy="312420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v"/>
            </a:pPr>
            <a:r>
              <a:rPr lang="en-US" sz="2400" dirty="0"/>
              <a:t>Overview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Pied piping and pied piping with inversion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Prepositional phrases</a:t>
            </a:r>
          </a:p>
          <a:p>
            <a:pPr>
              <a:buFont typeface="Wingdings" charset="2"/>
              <a:buChar char="v"/>
            </a:pPr>
            <a:r>
              <a:rPr lang="en-US" sz="2400" b="1" dirty="0"/>
              <a:t>Noun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Quantifier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Work on analysis</a:t>
            </a:r>
          </a:p>
        </p:txBody>
      </p:sp>
    </p:spTree>
    <p:extLst>
      <p:ext uri="{BB962C8B-B14F-4D97-AF65-F5344CB8AC3E}">
        <p14:creationId xmlns:p14="http://schemas.microsoft.com/office/powerpoint/2010/main" val="3792083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B1306-CD34-47F3-BB9B-817689FDC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CD113-F38F-4746-8C05-A154D8280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discussing noun phrases, I will discuss them in three types, modeled after Broadwell 2005 (two different papers). </a:t>
            </a:r>
          </a:p>
          <a:p>
            <a:endParaRPr lang="en-US" dirty="0"/>
          </a:p>
          <a:p>
            <a:r>
              <a:rPr lang="en-US" dirty="0"/>
              <a:t>The three types are 'which N', 'whose N' and 'how many N'. </a:t>
            </a:r>
          </a:p>
          <a:p>
            <a:endParaRPr lang="en-US" dirty="0"/>
          </a:p>
          <a:p>
            <a:r>
              <a:rPr lang="en-US" dirty="0"/>
              <a:t>There are some differences in word order that can occur between the different types.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263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FBEC3-4BE1-4EA5-9CF0-829DEADBD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25083"/>
            <a:ext cx="10018713" cy="1752599"/>
          </a:xfrm>
        </p:spPr>
        <p:txBody>
          <a:bodyPr/>
          <a:lstStyle/>
          <a:p>
            <a:r>
              <a:rPr lang="en-US" dirty="0"/>
              <a:t>'Which N'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18A16-8CED-4F85-B607-96E2F7176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689339"/>
            <a:ext cx="9012298" cy="4101861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In discussing pied piping in 'which N' phrases, it is helpful to first have an understanding of the form of declarative sentences that these questions are drawn from.</a:t>
            </a:r>
          </a:p>
          <a:p>
            <a:r>
              <a:rPr lang="en-US" dirty="0"/>
              <a:t>In general, the modifiers of a noun phrase, except determiners, follow the noun. This is illustrated below.</a:t>
            </a:r>
          </a:p>
          <a:p>
            <a:endParaRPr lang="en-US" dirty="0"/>
          </a:p>
          <a:p>
            <a:r>
              <a:rPr lang="en-US" dirty="0"/>
              <a:t>(8) Ri      </a:t>
            </a:r>
            <a:r>
              <a:rPr lang="en-US" dirty="0" err="1"/>
              <a:t>tijonel</a:t>
            </a:r>
            <a:r>
              <a:rPr lang="en-US" dirty="0"/>
              <a:t>    r-</a:t>
            </a:r>
            <a:r>
              <a:rPr lang="en-US" dirty="0" err="1"/>
              <a:t>ichi</a:t>
            </a:r>
            <a:r>
              <a:rPr lang="en-US" dirty="0"/>
              <a:t>      </a:t>
            </a:r>
            <a:r>
              <a:rPr lang="en-US" dirty="0" err="1"/>
              <a:t>Kaxlan</a:t>
            </a:r>
            <a:r>
              <a:rPr lang="en-US" dirty="0"/>
              <a:t>   </a:t>
            </a:r>
            <a:r>
              <a:rPr lang="en-US" dirty="0" err="1"/>
              <a:t>tzij</a:t>
            </a:r>
            <a:r>
              <a:rPr lang="en-US" dirty="0"/>
              <a:t>     r-</a:t>
            </a:r>
            <a:r>
              <a:rPr lang="en-US" dirty="0" err="1"/>
              <a:t>ichibil</a:t>
            </a:r>
            <a:r>
              <a:rPr lang="en-US" dirty="0"/>
              <a:t>.</a:t>
            </a:r>
          </a:p>
          <a:p>
            <a:pPr marL="0"/>
            <a:r>
              <a:rPr lang="en-US" dirty="0"/>
              <a:t>       DET teacher  A3G-of Spanish word A3G-friend</a:t>
            </a:r>
          </a:p>
          <a:p>
            <a:pPr marL="0"/>
            <a:r>
              <a:rPr lang="en-US" dirty="0"/>
              <a:t>      'The Spanish professor is his/her friend'</a:t>
            </a:r>
          </a:p>
          <a:p>
            <a:pPr marL="0"/>
            <a:endParaRPr lang="en-US" dirty="0"/>
          </a:p>
          <a:p>
            <a:pPr marL="0"/>
            <a:r>
              <a:rPr lang="en-US" dirty="0"/>
              <a:t>(9) </a:t>
            </a:r>
            <a:r>
              <a:rPr lang="en-US" dirty="0" err="1"/>
              <a:t>Ko'öl</a:t>
            </a:r>
            <a:r>
              <a:rPr lang="en-US" dirty="0"/>
              <a:t>    la     </a:t>
            </a:r>
            <a:r>
              <a:rPr lang="en-US" dirty="0" err="1"/>
              <a:t>mes</a:t>
            </a:r>
            <a:r>
              <a:rPr lang="en-US" dirty="0"/>
              <a:t> la     </a:t>
            </a:r>
            <a:r>
              <a:rPr lang="en-US" dirty="0" err="1"/>
              <a:t>k'o</a:t>
            </a:r>
            <a:r>
              <a:rPr lang="en-US" dirty="0"/>
              <a:t>  </a:t>
            </a:r>
            <a:r>
              <a:rPr lang="en-US" dirty="0" err="1"/>
              <a:t>chuxe</a:t>
            </a:r>
            <a:r>
              <a:rPr lang="en-US" dirty="0"/>
              <a:t>   la     </a:t>
            </a:r>
            <a:r>
              <a:rPr lang="en-US" dirty="0" err="1"/>
              <a:t>ch'akät</a:t>
            </a:r>
            <a:r>
              <a:rPr lang="en-US" dirty="0"/>
              <a:t>.</a:t>
            </a:r>
          </a:p>
          <a:p>
            <a:pPr marL="0"/>
            <a:r>
              <a:rPr lang="en-US" dirty="0"/>
              <a:t>       Small  DET cat  DET EXI under  DET chair</a:t>
            </a:r>
          </a:p>
          <a:p>
            <a:pPr marL="0"/>
            <a:r>
              <a:rPr lang="en-US" dirty="0"/>
              <a:t>       'The cat that is under the chair is small'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928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3EFE0-0B72-4880-8E28-26210F93C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'Which N'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A9654-2EB2-4B7B-8E3C-95E115073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However, sometimes adjectives precede the noun they modify.</a:t>
            </a:r>
          </a:p>
          <a:p>
            <a:endParaRPr lang="en-US" dirty="0"/>
          </a:p>
          <a:p>
            <a:r>
              <a:rPr lang="en-US" dirty="0"/>
              <a:t>(10) Ri    </a:t>
            </a:r>
            <a:r>
              <a:rPr lang="en-US" dirty="0" err="1"/>
              <a:t>q'än</a:t>
            </a:r>
            <a:r>
              <a:rPr lang="en-US" dirty="0"/>
              <a:t>      </a:t>
            </a:r>
            <a:r>
              <a:rPr lang="en-US" dirty="0" err="1"/>
              <a:t>ajxik</a:t>
            </a:r>
            <a:r>
              <a:rPr lang="en-US" dirty="0"/>
              <a:t> </a:t>
            </a:r>
            <a:r>
              <a:rPr lang="en-US" dirty="0" err="1"/>
              <a:t>chikop</a:t>
            </a:r>
            <a:r>
              <a:rPr lang="en-US" dirty="0"/>
              <a:t> </a:t>
            </a:r>
            <a:r>
              <a:rPr lang="en-US" dirty="0" err="1"/>
              <a:t>k'o</a:t>
            </a:r>
            <a:r>
              <a:rPr lang="en-US" dirty="0"/>
              <a:t>   pa      </a:t>
            </a:r>
            <a:r>
              <a:rPr lang="en-US" dirty="0" err="1"/>
              <a:t>ru-wi</a:t>
            </a:r>
            <a:r>
              <a:rPr lang="en-US" dirty="0"/>
              <a:t>          </a:t>
            </a:r>
            <a:r>
              <a:rPr lang="en-US" dirty="0" err="1"/>
              <a:t>ri</a:t>
            </a:r>
            <a:r>
              <a:rPr lang="en-US" dirty="0"/>
              <a:t>     </a:t>
            </a:r>
            <a:r>
              <a:rPr lang="en-US" dirty="0" err="1"/>
              <a:t>che</a:t>
            </a:r>
            <a:r>
              <a:rPr lang="en-US" dirty="0"/>
              <a:t>'.</a:t>
            </a:r>
          </a:p>
          <a:p>
            <a:pPr marL="0"/>
            <a:r>
              <a:rPr lang="en-US" dirty="0"/>
              <a:t>        DET yellow        bird         EXI  PREP A3SG-on DET tree</a:t>
            </a:r>
          </a:p>
          <a:p>
            <a:pPr marL="0"/>
            <a:r>
              <a:rPr lang="en-US" dirty="0"/>
              <a:t>        'The yellow bird is on the tree'</a:t>
            </a:r>
          </a:p>
          <a:p>
            <a:pPr marL="0"/>
            <a:endParaRPr lang="en-US" dirty="0"/>
          </a:p>
          <a:p>
            <a:pPr marL="0"/>
            <a:r>
              <a:rPr lang="en-US" dirty="0"/>
              <a:t>In this case the adjective 'yellow' precedes the head noun 'bird', which gives a Det-Adj-Noun order.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62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2ADC3-EAB7-4807-87F0-BD3430295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764" y="-291860"/>
            <a:ext cx="10018713" cy="1752599"/>
          </a:xfrm>
        </p:spPr>
        <p:txBody>
          <a:bodyPr/>
          <a:lstStyle/>
          <a:p>
            <a:r>
              <a:rPr lang="en-US" dirty="0"/>
              <a:t>'Which N'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F8F9B-C7C7-4D7D-A493-379468587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0649" y="2523226"/>
            <a:ext cx="10018713" cy="466257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200" dirty="0"/>
              <a:t>In questions using 'which N' phrases, the wh-word always comes before the noun however, and having it follow the noun is ungrammatical.</a:t>
            </a:r>
          </a:p>
          <a:p>
            <a:pPr marL="0"/>
            <a:endParaRPr lang="en-US" sz="2200" dirty="0"/>
          </a:p>
          <a:p>
            <a:pPr marL="0"/>
            <a:r>
              <a:rPr lang="en-US" sz="2200" dirty="0"/>
              <a:t>(11) </a:t>
            </a:r>
            <a:r>
              <a:rPr lang="en-US" sz="2200" dirty="0" err="1"/>
              <a:t>Chike</a:t>
            </a:r>
            <a:r>
              <a:rPr lang="en-US" sz="2200" dirty="0"/>
              <a:t>  </a:t>
            </a:r>
            <a:r>
              <a:rPr lang="en-US" sz="2200" b="1" dirty="0" err="1"/>
              <a:t>achi</a:t>
            </a:r>
            <a:r>
              <a:rPr lang="en-US" sz="2200" dirty="0"/>
              <a:t>  x-u-</a:t>
            </a:r>
            <a:r>
              <a:rPr lang="en-US" sz="2200" dirty="0" err="1"/>
              <a:t>b'ixaj</a:t>
            </a:r>
            <a:r>
              <a:rPr lang="en-US" sz="2200" dirty="0"/>
              <a:t>               </a:t>
            </a:r>
            <a:r>
              <a:rPr lang="en-US" sz="2200" dirty="0" err="1"/>
              <a:t>ka'i</a:t>
            </a:r>
            <a:r>
              <a:rPr lang="en-US" sz="2200" dirty="0"/>
              <a:t>  </a:t>
            </a:r>
            <a:r>
              <a:rPr lang="en-US" sz="2200" dirty="0" err="1"/>
              <a:t>b'ix</a:t>
            </a:r>
            <a:r>
              <a:rPr lang="en-US" sz="2200" dirty="0"/>
              <a:t>?</a:t>
            </a:r>
          </a:p>
          <a:p>
            <a:pPr marL="0"/>
            <a:r>
              <a:rPr lang="en-US" sz="2200" dirty="0"/>
              <a:t>        Which man COM-A3SG-sing two song</a:t>
            </a:r>
          </a:p>
          <a:p>
            <a:pPr marL="0"/>
            <a:r>
              <a:rPr lang="en-US" sz="2200" dirty="0"/>
              <a:t>        'Which man sang two songs?'</a:t>
            </a:r>
          </a:p>
          <a:p>
            <a:pPr marL="0"/>
            <a:r>
              <a:rPr lang="en-US" sz="2200" dirty="0"/>
              <a:t>(12) *</a:t>
            </a:r>
            <a:r>
              <a:rPr lang="en-US" sz="2200" b="1" dirty="0"/>
              <a:t>Achi</a:t>
            </a:r>
            <a:r>
              <a:rPr lang="en-US" sz="2200" dirty="0"/>
              <a:t> </a:t>
            </a:r>
            <a:r>
              <a:rPr lang="en-US" sz="2200" dirty="0" err="1"/>
              <a:t>chike</a:t>
            </a:r>
            <a:r>
              <a:rPr lang="en-US" sz="2200" dirty="0"/>
              <a:t>  x-u-</a:t>
            </a:r>
            <a:r>
              <a:rPr lang="en-US" sz="2200" dirty="0" err="1"/>
              <a:t>b'ixaj</a:t>
            </a:r>
            <a:r>
              <a:rPr lang="en-US" sz="2200" dirty="0"/>
              <a:t>               </a:t>
            </a:r>
            <a:r>
              <a:rPr lang="en-US" sz="2200" dirty="0" err="1"/>
              <a:t>ka'i</a:t>
            </a:r>
            <a:r>
              <a:rPr lang="en-US" sz="2200" dirty="0"/>
              <a:t>  </a:t>
            </a:r>
            <a:r>
              <a:rPr lang="en-US" sz="2200" dirty="0" err="1"/>
              <a:t>b'ix</a:t>
            </a:r>
            <a:r>
              <a:rPr lang="en-US" sz="2200" dirty="0"/>
              <a:t>?</a:t>
            </a:r>
          </a:p>
          <a:p>
            <a:pPr marL="0"/>
            <a:r>
              <a:rPr lang="en-US" sz="2200" dirty="0"/>
              <a:t>         Man  which COM-A3SG-sing two song</a:t>
            </a:r>
          </a:p>
          <a:p>
            <a:pPr marL="0"/>
            <a:r>
              <a:rPr lang="en-US" sz="2200" dirty="0"/>
              <a:t>         'Which man sang two songs?'</a:t>
            </a:r>
          </a:p>
          <a:p>
            <a:pPr marL="0"/>
            <a:endParaRPr lang="en-US" sz="2200" dirty="0"/>
          </a:p>
          <a:p>
            <a:endParaRPr lang="en-US" sz="22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982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40BAE-ABE4-4D6D-B7BD-2303AB427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632" y="-363747"/>
            <a:ext cx="10018713" cy="1752599"/>
          </a:xfrm>
        </p:spPr>
        <p:txBody>
          <a:bodyPr/>
          <a:lstStyle/>
          <a:p>
            <a:r>
              <a:rPr lang="en-US" dirty="0"/>
              <a:t>'Which N'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EC7FB-D1F6-484E-A956-985315BA1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2536" y="1258018"/>
            <a:ext cx="10018713" cy="5798389"/>
          </a:xfrm>
        </p:spPr>
        <p:txBody>
          <a:bodyPr>
            <a:normAutofit fontScale="92500"/>
          </a:bodyPr>
          <a:lstStyle/>
          <a:p>
            <a:r>
              <a:rPr lang="en-US" dirty="0"/>
              <a:t>Pairs of examples like (13) and (14) below, show that there is pied piping in 'which N' questions. </a:t>
            </a:r>
          </a:p>
          <a:p>
            <a:r>
              <a:rPr lang="en-US" dirty="0"/>
              <a:t>(13) (Rin) </a:t>
            </a:r>
            <a:r>
              <a:rPr lang="en-US" dirty="0" err="1"/>
              <a:t>x-in-tz'ët</a:t>
            </a:r>
            <a:r>
              <a:rPr lang="en-US" dirty="0"/>
              <a:t>              </a:t>
            </a:r>
            <a:r>
              <a:rPr lang="en-US" dirty="0" err="1"/>
              <a:t>ri</a:t>
            </a:r>
            <a:r>
              <a:rPr lang="en-US" dirty="0"/>
              <a:t>       </a:t>
            </a:r>
            <a:r>
              <a:rPr lang="en-US" dirty="0" err="1"/>
              <a:t>q'än</a:t>
            </a:r>
            <a:r>
              <a:rPr lang="en-US" dirty="0"/>
              <a:t>      </a:t>
            </a:r>
            <a:r>
              <a:rPr lang="en-US" dirty="0" err="1"/>
              <a:t>ajxik</a:t>
            </a:r>
            <a:r>
              <a:rPr lang="en-US" dirty="0"/>
              <a:t> </a:t>
            </a:r>
            <a:r>
              <a:rPr lang="en-US" dirty="0" err="1"/>
              <a:t>chikop</a:t>
            </a:r>
            <a:r>
              <a:rPr lang="en-US" dirty="0"/>
              <a:t>  pa       </a:t>
            </a:r>
            <a:r>
              <a:rPr lang="en-US" dirty="0" err="1"/>
              <a:t>ru-wi</a:t>
            </a:r>
            <a:r>
              <a:rPr lang="en-US" dirty="0"/>
              <a:t>         </a:t>
            </a:r>
            <a:r>
              <a:rPr lang="en-US" dirty="0" err="1"/>
              <a:t>ri</a:t>
            </a:r>
            <a:r>
              <a:rPr lang="en-US" dirty="0"/>
              <a:t>       </a:t>
            </a:r>
            <a:r>
              <a:rPr lang="en-US" dirty="0" err="1"/>
              <a:t>che</a:t>
            </a:r>
            <a:r>
              <a:rPr lang="en-US" dirty="0"/>
              <a:t>'.</a:t>
            </a:r>
          </a:p>
          <a:p>
            <a:pPr marL="0"/>
            <a:r>
              <a:rPr lang="en-US" dirty="0"/>
              <a:t>          I       COM-A1SG-see DET yellow        bird           PREP A3SG-on DET tree</a:t>
            </a:r>
          </a:p>
          <a:p>
            <a:pPr marL="0"/>
            <a:r>
              <a:rPr lang="en-US" dirty="0"/>
              <a:t>          'I saw the yellow bird on the tree'</a:t>
            </a:r>
          </a:p>
          <a:p>
            <a:pPr marL="0"/>
            <a:r>
              <a:rPr lang="en-US" dirty="0"/>
              <a:t>(14) </a:t>
            </a:r>
            <a:r>
              <a:rPr lang="en-US" dirty="0" err="1"/>
              <a:t>Achike</a:t>
            </a:r>
            <a:r>
              <a:rPr lang="en-US" dirty="0"/>
              <a:t> </a:t>
            </a:r>
            <a:r>
              <a:rPr lang="en-US" dirty="0" err="1"/>
              <a:t>ajxik</a:t>
            </a:r>
            <a:r>
              <a:rPr lang="en-US" dirty="0"/>
              <a:t> </a:t>
            </a:r>
            <a:r>
              <a:rPr lang="en-US" dirty="0" err="1"/>
              <a:t>chikop</a:t>
            </a:r>
            <a:r>
              <a:rPr lang="en-US" dirty="0"/>
              <a:t> </a:t>
            </a:r>
            <a:r>
              <a:rPr lang="en-US" dirty="0" err="1"/>
              <a:t>x-at-tz'ët</a:t>
            </a:r>
            <a:r>
              <a:rPr lang="en-US" dirty="0"/>
              <a:t>               pa       </a:t>
            </a:r>
            <a:r>
              <a:rPr lang="en-US" dirty="0" err="1"/>
              <a:t>ru-wi</a:t>
            </a:r>
            <a:r>
              <a:rPr lang="en-US" dirty="0"/>
              <a:t>         </a:t>
            </a:r>
            <a:r>
              <a:rPr lang="en-US" dirty="0" err="1"/>
              <a:t>ri</a:t>
            </a:r>
            <a:r>
              <a:rPr lang="en-US" dirty="0"/>
              <a:t>       </a:t>
            </a:r>
            <a:r>
              <a:rPr lang="en-US" dirty="0" err="1"/>
              <a:t>che</a:t>
            </a:r>
            <a:r>
              <a:rPr lang="en-US" dirty="0"/>
              <a:t>'?</a:t>
            </a:r>
          </a:p>
          <a:p>
            <a:pPr marL="0"/>
            <a:r>
              <a:rPr lang="en-US" dirty="0"/>
              <a:t>         Which        bird           COM-A2SG-see PREP A3SG-on DET tree</a:t>
            </a:r>
          </a:p>
          <a:p>
            <a:pPr marL="0"/>
            <a:r>
              <a:rPr lang="en-US" dirty="0"/>
              <a:t>         'Which bird did you see on the tree?' </a:t>
            </a:r>
          </a:p>
          <a:p>
            <a:pPr marL="0"/>
            <a:r>
              <a:rPr lang="en-US" dirty="0"/>
              <a:t>However, the question of whether or not there is inversion is harder to answer. Given that many modifiers follow the noun, we might assume there is inversions.</a:t>
            </a:r>
          </a:p>
          <a:p>
            <a:pPr marL="0"/>
            <a:r>
              <a:rPr lang="en-US" dirty="0"/>
              <a:t>But, as Broadwell (2005) points out, it depends on what category we take the wh-word to be. If it is an adjective, we may not have evidence of inversion (Broadwell, 2005). This is because adjectives can precede the noun.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866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B57C9-FC7D-4AD4-B1BC-4A942DC4B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Pied piping in </a:t>
            </a:r>
            <a:r>
              <a:rPr lang="en-US" dirty="0" err="1"/>
              <a:t>Kaqchikel</a:t>
            </a:r>
            <a:r>
              <a:rPr lang="en-US" dirty="0"/>
              <a:t> Maya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D0227-CF53-47EE-9DFB-FD0CB0628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0574" y="2264433"/>
            <a:ext cx="10018713" cy="312420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v"/>
            </a:pPr>
            <a:r>
              <a:rPr lang="en-US" sz="2400" b="1" dirty="0"/>
              <a:t>Overview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Pied piping and pied piping with inversion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Prepositional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Noun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Quantifier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Work on analysis</a:t>
            </a:r>
          </a:p>
        </p:txBody>
      </p:sp>
    </p:spTree>
    <p:extLst>
      <p:ext uri="{BB962C8B-B14F-4D97-AF65-F5344CB8AC3E}">
        <p14:creationId xmlns:p14="http://schemas.microsoft.com/office/powerpoint/2010/main" val="4151667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9A800-4362-4E1E-9B6C-75184148B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'Whose N'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8949F-0BB5-4A26-9FF1-A9C13F362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 phrases with a possessor and </a:t>
            </a:r>
            <a:r>
              <a:rPr lang="en-US" dirty="0" err="1"/>
              <a:t>possessee</a:t>
            </a:r>
            <a:r>
              <a:rPr lang="en-US" dirty="0"/>
              <a:t>, the possessor always follows the </a:t>
            </a:r>
            <a:r>
              <a:rPr lang="en-US" dirty="0" err="1"/>
              <a:t>possessee</a:t>
            </a:r>
            <a:r>
              <a:rPr lang="en-US" dirty="0"/>
              <a:t> in declaratives.</a:t>
            </a:r>
          </a:p>
          <a:p>
            <a:r>
              <a:rPr lang="en-US" dirty="0"/>
              <a:t>(15) Ri     </a:t>
            </a:r>
            <a:r>
              <a:rPr lang="en-US" dirty="0" err="1"/>
              <a:t>ru-mes</a:t>
            </a:r>
            <a:r>
              <a:rPr lang="en-US" dirty="0"/>
              <a:t>      </a:t>
            </a:r>
            <a:r>
              <a:rPr lang="en-US" dirty="0" err="1"/>
              <a:t>ri</a:t>
            </a:r>
            <a:r>
              <a:rPr lang="en-US" dirty="0"/>
              <a:t>      </a:t>
            </a:r>
            <a:r>
              <a:rPr lang="en-US" dirty="0" err="1"/>
              <a:t>ak'wal</a:t>
            </a:r>
            <a:r>
              <a:rPr lang="en-US" dirty="0"/>
              <a:t>  </a:t>
            </a:r>
            <a:r>
              <a:rPr lang="en-US" dirty="0" err="1"/>
              <a:t>x-u-tïj</a:t>
            </a:r>
            <a:r>
              <a:rPr lang="en-US" dirty="0"/>
              <a:t>                     </a:t>
            </a:r>
            <a:r>
              <a:rPr lang="en-US" dirty="0" err="1"/>
              <a:t>ri</a:t>
            </a:r>
            <a:r>
              <a:rPr lang="en-US" dirty="0"/>
              <a:t>      </a:t>
            </a:r>
            <a:r>
              <a:rPr lang="en-US" dirty="0" err="1"/>
              <a:t>kär</a:t>
            </a:r>
          </a:p>
          <a:p>
            <a:pPr marL="0"/>
            <a:r>
              <a:rPr lang="en-US" dirty="0"/>
              <a:t>        DET A3SG-cat DET boy      COM-A3SG-eat DET fish</a:t>
            </a:r>
          </a:p>
          <a:p>
            <a:pPr marL="0"/>
            <a:r>
              <a:rPr lang="en-US" dirty="0"/>
              <a:t>       'The boy's cat ate the fish'</a:t>
            </a:r>
          </a:p>
          <a:p>
            <a:pPr marL="0"/>
            <a:r>
              <a:rPr lang="en-US" dirty="0"/>
              <a:t>(16) Ri     a    </a:t>
            </a:r>
            <a:r>
              <a:rPr lang="en-US" dirty="0" err="1"/>
              <a:t>Xwan</a:t>
            </a:r>
            <a:r>
              <a:rPr lang="en-US" dirty="0"/>
              <a:t>  </a:t>
            </a:r>
            <a:r>
              <a:rPr lang="en-US" dirty="0" err="1"/>
              <a:t>x-u-tz'ët</a:t>
            </a:r>
            <a:r>
              <a:rPr lang="en-US" dirty="0"/>
              <a:t>                 </a:t>
            </a:r>
            <a:r>
              <a:rPr lang="en-US" dirty="0" err="1"/>
              <a:t>ri</a:t>
            </a:r>
            <a:r>
              <a:rPr lang="en-US" dirty="0"/>
              <a:t>      r-aq             </a:t>
            </a:r>
            <a:r>
              <a:rPr lang="en-US" dirty="0" err="1"/>
              <a:t>ri</a:t>
            </a:r>
            <a:r>
              <a:rPr lang="en-US" dirty="0"/>
              <a:t>      </a:t>
            </a:r>
            <a:r>
              <a:rPr lang="en-US" dirty="0" err="1"/>
              <a:t>tikonel</a:t>
            </a:r>
            <a:r>
              <a:rPr lang="en-US" dirty="0"/>
              <a:t>.</a:t>
            </a:r>
          </a:p>
          <a:p>
            <a:pPr marL="0"/>
            <a:r>
              <a:rPr lang="en-US" dirty="0"/>
              <a:t>        DET CL John    COM-A3SG-see DET A3SG-pig DET farmer</a:t>
            </a:r>
          </a:p>
          <a:p>
            <a:pPr marL="0"/>
            <a:r>
              <a:rPr lang="en-US" dirty="0"/>
              <a:t>        'John saw the farmer's pig'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4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BD4ED-82AE-4F3E-91C7-B7205BD25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81951"/>
            <a:ext cx="10018713" cy="1752599"/>
          </a:xfrm>
        </p:spPr>
        <p:txBody>
          <a:bodyPr/>
          <a:lstStyle/>
          <a:p>
            <a:r>
              <a:rPr lang="en-US" dirty="0"/>
              <a:t>'Whose N'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3D739-6324-4937-87F3-0D3A1E9FE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063151"/>
            <a:ext cx="10234373" cy="444691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However, in 'whose N' interrogatives, there is a different pattern, with the wh-word possessor always occurring before the </a:t>
            </a:r>
            <a:r>
              <a:rPr lang="en-US" dirty="0" err="1"/>
              <a:t>possessee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(17) </a:t>
            </a:r>
            <a:r>
              <a:rPr lang="en-US" err="1"/>
              <a:t>Choj</a:t>
            </a:r>
            <a:r>
              <a:rPr lang="en-US" dirty="0"/>
              <a:t> </a:t>
            </a:r>
            <a:r>
              <a:rPr lang="en-US" err="1"/>
              <a:t>ichin</a:t>
            </a:r>
            <a:r>
              <a:rPr lang="en-US" dirty="0"/>
              <a:t> </a:t>
            </a:r>
            <a:r>
              <a:rPr lang="en-US" err="1"/>
              <a:t>ri</a:t>
            </a:r>
            <a:r>
              <a:rPr lang="en-US" dirty="0"/>
              <a:t>       </a:t>
            </a:r>
            <a:r>
              <a:rPr lang="en-US" b="1" dirty="0"/>
              <a:t>aq </a:t>
            </a:r>
            <a:r>
              <a:rPr lang="en-US" dirty="0"/>
              <a:t>   </a:t>
            </a:r>
            <a:r>
              <a:rPr lang="en-US" dirty="0" err="1"/>
              <a:t>x-u-tz'ët</a:t>
            </a:r>
            <a:r>
              <a:rPr lang="en-US" dirty="0"/>
              <a:t>                </a:t>
            </a:r>
            <a:r>
              <a:rPr lang="en-US" dirty="0" err="1"/>
              <a:t>ri</a:t>
            </a:r>
            <a:r>
              <a:rPr lang="en-US" dirty="0"/>
              <a:t>      a     </a:t>
            </a:r>
            <a:r>
              <a:rPr lang="en-US" dirty="0" err="1"/>
              <a:t>Xwan</a:t>
            </a:r>
            <a:r>
              <a:rPr lang="en-US" dirty="0"/>
              <a:t>?</a:t>
            </a:r>
          </a:p>
          <a:p>
            <a:pPr marL="0"/>
            <a:r>
              <a:rPr lang="en-US" dirty="0"/>
              <a:t>          WH of       DET pig  COM-A3SG-see DET CL John</a:t>
            </a:r>
          </a:p>
          <a:p>
            <a:pPr marL="0"/>
            <a:r>
              <a:rPr lang="en-US" dirty="0"/>
              <a:t>          'Whose pig did John see?'</a:t>
            </a:r>
          </a:p>
          <a:p>
            <a:pPr marL="0"/>
            <a:endParaRPr lang="en-US" dirty="0"/>
          </a:p>
          <a:p>
            <a:pPr marL="0"/>
            <a:r>
              <a:rPr lang="en-US" dirty="0"/>
              <a:t>(18) </a:t>
            </a:r>
            <a:r>
              <a:rPr lang="en-US" dirty="0" err="1"/>
              <a:t>Choj</a:t>
            </a:r>
            <a:r>
              <a:rPr lang="en-US" dirty="0"/>
              <a:t> </a:t>
            </a:r>
            <a:r>
              <a:rPr lang="en-US" b="1" dirty="0"/>
              <a:t>aq</a:t>
            </a:r>
            <a:r>
              <a:rPr lang="en-US" dirty="0"/>
              <a:t>   </a:t>
            </a:r>
            <a:r>
              <a:rPr lang="en-US" dirty="0" err="1"/>
              <a:t>ri</a:t>
            </a:r>
            <a:r>
              <a:rPr lang="en-US" dirty="0"/>
              <a:t>      a    </a:t>
            </a:r>
            <a:r>
              <a:rPr lang="en-US" dirty="0" err="1"/>
              <a:t>Xwan</a:t>
            </a:r>
            <a:r>
              <a:rPr lang="en-US" dirty="0"/>
              <a:t>  </a:t>
            </a:r>
            <a:r>
              <a:rPr lang="en-US" dirty="0" err="1"/>
              <a:t>x-u-tz'ët</a:t>
            </a:r>
            <a:r>
              <a:rPr lang="en-US" dirty="0"/>
              <a:t>?</a:t>
            </a:r>
          </a:p>
          <a:p>
            <a:pPr marL="0"/>
            <a:r>
              <a:rPr lang="en-US" dirty="0"/>
              <a:t>          WH pig  DET CL John   COM-A3SG-see</a:t>
            </a:r>
          </a:p>
          <a:p>
            <a:pPr marL="0"/>
            <a:r>
              <a:rPr lang="en-US" dirty="0"/>
              <a:t>          'Whose pig did John see?'</a:t>
            </a:r>
          </a:p>
          <a:p>
            <a:pPr marL="0"/>
            <a:endParaRPr lang="en-US" dirty="0"/>
          </a:p>
          <a:p>
            <a:pPr marL="0"/>
            <a:r>
              <a:rPr lang="en-US" dirty="0"/>
              <a:t>These interrogatives illustrate both pied piping and inversion. 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236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033D1-8DF9-43B6-9A0D-03209F23E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-219974"/>
            <a:ext cx="10018713" cy="1752599"/>
          </a:xfrm>
        </p:spPr>
        <p:txBody>
          <a:bodyPr/>
          <a:lstStyle/>
          <a:p>
            <a:r>
              <a:rPr lang="en-US" dirty="0"/>
              <a:t>'Whose N'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86F7A-EF56-4F89-BD43-9E294CDC4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4385" y="1545567"/>
            <a:ext cx="10018713" cy="5309558"/>
          </a:xfrm>
        </p:spPr>
        <p:txBody>
          <a:bodyPr>
            <a:normAutofit fontScale="77500" lnSpcReduction="20000"/>
          </a:bodyPr>
          <a:lstStyle/>
          <a:p>
            <a:r>
              <a:rPr lang="en-US" sz="2600" dirty="0"/>
              <a:t>It appears as if this </a:t>
            </a:r>
            <a:r>
              <a:rPr lang="en-US" sz="2600" err="1"/>
              <a:t>wh</a:t>
            </a:r>
            <a:r>
              <a:rPr lang="en-US" sz="2600" dirty="0"/>
              <a:t>-initial word order is obligatory. Non-inversion, at least in a number of cases, is ungrammatical. </a:t>
            </a:r>
          </a:p>
          <a:p>
            <a:r>
              <a:rPr lang="en-US" sz="2600" dirty="0"/>
              <a:t>(19a) (A)</a:t>
            </a:r>
            <a:r>
              <a:rPr lang="en-US" sz="2600" err="1"/>
              <a:t>choj</a:t>
            </a:r>
            <a:r>
              <a:rPr lang="en-US" sz="2600" dirty="0"/>
              <a:t> </a:t>
            </a:r>
            <a:r>
              <a:rPr lang="en-US" sz="2600" err="1"/>
              <a:t>ichi</a:t>
            </a:r>
            <a:r>
              <a:rPr lang="en-US" sz="2600" dirty="0"/>
              <a:t> la       </a:t>
            </a:r>
            <a:r>
              <a:rPr lang="en-US" sz="2600" b="1" err="1"/>
              <a:t>peqes</a:t>
            </a:r>
            <a:r>
              <a:rPr lang="en-US" sz="2600" dirty="0"/>
              <a:t>        </a:t>
            </a:r>
            <a:r>
              <a:rPr lang="en-US" sz="2600" err="1"/>
              <a:t>xar</a:t>
            </a:r>
            <a:r>
              <a:rPr lang="en-US" sz="2600" dirty="0"/>
              <a:t>?</a:t>
            </a:r>
          </a:p>
          <a:p>
            <a:r>
              <a:rPr lang="en-US" sz="2600" dirty="0">
                <a:ea typeface="+mn-lt"/>
                <a:cs typeface="+mn-lt"/>
              </a:rPr>
              <a:t>            WH        of</a:t>
            </a:r>
            <a:r>
              <a:rPr lang="en-US" sz="2600" dirty="0"/>
              <a:t>    DET backpack blue</a:t>
            </a:r>
          </a:p>
          <a:p>
            <a:r>
              <a:rPr lang="en-US" sz="2600">
                <a:ea typeface="+mn-lt"/>
                <a:cs typeface="+mn-lt"/>
              </a:rPr>
              <a:t>          'Whose backpack is blue</a:t>
            </a:r>
            <a:r>
              <a:rPr lang="en-US" sz="2600"/>
              <a:t>?'</a:t>
            </a:r>
            <a:endParaRPr lang="en-US" sz="2600" dirty="0"/>
          </a:p>
          <a:p>
            <a:r>
              <a:rPr lang="en-US" sz="2600" dirty="0"/>
              <a:t>(19b)  *</a:t>
            </a:r>
            <a:r>
              <a:rPr lang="en-US" sz="2600" err="1"/>
              <a:t>Ichi</a:t>
            </a:r>
            <a:r>
              <a:rPr lang="en-US" sz="2600" dirty="0"/>
              <a:t> </a:t>
            </a:r>
            <a:r>
              <a:rPr lang="en-US" sz="2600" err="1"/>
              <a:t>choj</a:t>
            </a:r>
            <a:r>
              <a:rPr lang="en-US" sz="2600" dirty="0"/>
              <a:t> la </a:t>
            </a:r>
            <a:r>
              <a:rPr lang="en-US" sz="2600" err="1"/>
              <a:t>peqes</a:t>
            </a:r>
            <a:r>
              <a:rPr lang="en-US" sz="2600" dirty="0"/>
              <a:t> </a:t>
            </a:r>
            <a:r>
              <a:rPr lang="en-US" sz="2600" err="1"/>
              <a:t>xar</a:t>
            </a:r>
            <a:r>
              <a:rPr lang="en-US" sz="2600" dirty="0"/>
              <a:t>?</a:t>
            </a:r>
          </a:p>
          <a:p>
            <a:r>
              <a:rPr lang="en-US" sz="2600" dirty="0"/>
              <a:t>(19c)  *</a:t>
            </a:r>
            <a:r>
              <a:rPr lang="en-US" sz="2600" err="1"/>
              <a:t>Ichi</a:t>
            </a:r>
            <a:r>
              <a:rPr lang="en-US" sz="2600" dirty="0"/>
              <a:t> </a:t>
            </a:r>
            <a:r>
              <a:rPr lang="en-US" sz="2600" err="1"/>
              <a:t>achike</a:t>
            </a:r>
            <a:r>
              <a:rPr lang="en-US" sz="2600" dirty="0"/>
              <a:t> la </a:t>
            </a:r>
            <a:r>
              <a:rPr lang="en-US" sz="2600" err="1"/>
              <a:t>peqes</a:t>
            </a:r>
            <a:r>
              <a:rPr lang="en-US" sz="2600" dirty="0"/>
              <a:t> </a:t>
            </a:r>
            <a:r>
              <a:rPr lang="en-US" sz="2600" err="1"/>
              <a:t>xar</a:t>
            </a:r>
            <a:r>
              <a:rPr lang="en-US" sz="2600" dirty="0"/>
              <a:t>?</a:t>
            </a:r>
          </a:p>
          <a:p>
            <a:endParaRPr lang="en-US" sz="2600" dirty="0"/>
          </a:p>
          <a:p>
            <a:r>
              <a:rPr lang="en-US" sz="2600" dirty="0"/>
              <a:t>(20a) </a:t>
            </a:r>
            <a:r>
              <a:rPr lang="en-US" sz="2600" err="1"/>
              <a:t>Choj</a:t>
            </a:r>
            <a:r>
              <a:rPr lang="en-US" sz="2600" dirty="0"/>
              <a:t> </a:t>
            </a:r>
            <a:r>
              <a:rPr lang="en-US" sz="2600" err="1"/>
              <a:t>ichin</a:t>
            </a:r>
            <a:r>
              <a:rPr lang="en-US" sz="2600" dirty="0"/>
              <a:t> </a:t>
            </a:r>
            <a:r>
              <a:rPr lang="en-US" sz="2600" err="1"/>
              <a:t>ri</a:t>
            </a:r>
            <a:r>
              <a:rPr lang="en-US" sz="2600" dirty="0"/>
              <a:t>       </a:t>
            </a:r>
            <a:r>
              <a:rPr lang="en-US" sz="2600" b="1" err="1"/>
              <a:t>kej</a:t>
            </a:r>
            <a:r>
              <a:rPr lang="en-US" sz="2600" dirty="0"/>
              <a:t>       </a:t>
            </a:r>
            <a:r>
              <a:rPr lang="en-US" sz="2600" err="1"/>
              <a:t>ri</a:t>
            </a:r>
            <a:r>
              <a:rPr lang="en-US" sz="2600" dirty="0"/>
              <a:t>       x-u-</a:t>
            </a:r>
            <a:r>
              <a:rPr lang="en-US" sz="2600" err="1"/>
              <a:t>chopanin</a:t>
            </a:r>
            <a:r>
              <a:rPr lang="en-US" sz="2600" dirty="0"/>
              <a:t>?</a:t>
            </a:r>
          </a:p>
          <a:p>
            <a:r>
              <a:rPr lang="en-US" sz="2600" dirty="0"/>
              <a:t>           WH   of       DET horse DET COM-A3SG-run</a:t>
            </a:r>
          </a:p>
          <a:p>
            <a:r>
              <a:rPr lang="en-US" sz="2600" dirty="0"/>
              <a:t>           'Whose horse ran?'</a:t>
            </a:r>
          </a:p>
          <a:p>
            <a:r>
              <a:rPr lang="en-US" sz="2600" dirty="0"/>
              <a:t>(20b) *Ri      </a:t>
            </a:r>
            <a:r>
              <a:rPr lang="en-US" sz="2600" b="1" err="1"/>
              <a:t>ru-kej</a:t>
            </a:r>
            <a:r>
              <a:rPr lang="en-US" sz="2600" dirty="0"/>
              <a:t>              </a:t>
            </a:r>
            <a:r>
              <a:rPr lang="en-US" sz="2600" err="1"/>
              <a:t>achike</a:t>
            </a:r>
            <a:r>
              <a:rPr lang="en-US" sz="2600" dirty="0"/>
              <a:t>  x-u-</a:t>
            </a:r>
            <a:r>
              <a:rPr lang="en-US" sz="2600" err="1"/>
              <a:t>chopanin</a:t>
            </a:r>
            <a:r>
              <a:rPr lang="en-US" sz="2600" dirty="0"/>
              <a:t>?</a:t>
            </a:r>
          </a:p>
          <a:p>
            <a:r>
              <a:rPr lang="en-US" sz="2600" dirty="0"/>
              <a:t>              DET A3SG-horse whose  COM-A3SG-run</a:t>
            </a:r>
          </a:p>
          <a:p>
            <a:r>
              <a:rPr lang="en-US" sz="2600" dirty="0"/>
              <a:t>             'Whose horse ran?'</a:t>
            </a:r>
          </a:p>
          <a:p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7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CFFBF-A485-4797-89CF-FD4009133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'Whose N'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9B7A3-DF91-46D7-839C-C97F0193B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Thus, 'whose N' phrases exhibit both pied piping and inversion. This appears to be obligatory as well, as they are consistently </a:t>
            </a:r>
            <a:r>
              <a:rPr lang="en-US" dirty="0" err="1"/>
              <a:t>wh</a:t>
            </a:r>
            <a:r>
              <a:rPr lang="en-US" dirty="0"/>
              <a:t>-initial.</a:t>
            </a:r>
          </a:p>
          <a:p>
            <a:endParaRPr lang="en-US" dirty="0"/>
          </a:p>
          <a:p>
            <a:r>
              <a:rPr lang="en-US" dirty="0"/>
              <a:t>This is also what is observed in 'which N' phrases, which are consistently </a:t>
            </a:r>
            <a:r>
              <a:rPr lang="en-US" dirty="0" err="1"/>
              <a:t>wh</a:t>
            </a:r>
            <a:r>
              <a:rPr lang="en-US" dirty="0"/>
              <a:t>-initial, even though there may not be inversion. </a:t>
            </a:r>
          </a:p>
          <a:p>
            <a:endParaRPr lang="en-US" dirty="0"/>
          </a:p>
          <a:p>
            <a:r>
              <a:rPr lang="en-US" dirty="0"/>
              <a:t>This is also what will be seen in 'how many N' phrases. These are also consistently </a:t>
            </a:r>
            <a:r>
              <a:rPr lang="en-US" dirty="0" err="1"/>
              <a:t>wh</a:t>
            </a:r>
            <a:r>
              <a:rPr lang="en-US" dirty="0"/>
              <a:t>-initial.</a:t>
            </a:r>
          </a:p>
        </p:txBody>
      </p:sp>
    </p:spTree>
    <p:extLst>
      <p:ext uri="{BB962C8B-B14F-4D97-AF65-F5344CB8AC3E}">
        <p14:creationId xmlns:p14="http://schemas.microsoft.com/office/powerpoint/2010/main" val="11561626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C3B21-7F25-4649-9D90-67B9426D8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'How many N'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AE69A-C0F2-4515-9CF1-4CA8AE145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71367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 phrases with a number and a noun in </a:t>
            </a:r>
            <a:r>
              <a:rPr lang="en-US" err="1"/>
              <a:t>Patzicía</a:t>
            </a:r>
            <a:r>
              <a:rPr lang="en-US" dirty="0"/>
              <a:t> </a:t>
            </a:r>
            <a:r>
              <a:rPr lang="en-US" err="1"/>
              <a:t>Kaqchikel</a:t>
            </a:r>
            <a:r>
              <a:rPr lang="en-US" dirty="0"/>
              <a:t>, the number precedes the noun. </a:t>
            </a:r>
            <a:endParaRPr lang="en-US"/>
          </a:p>
          <a:p>
            <a:r>
              <a:rPr lang="en-US" dirty="0"/>
              <a:t>(21a) </a:t>
            </a:r>
            <a:r>
              <a:rPr lang="en-US" dirty="0" err="1"/>
              <a:t>Rïn</a:t>
            </a:r>
            <a:r>
              <a:rPr lang="en-US" dirty="0"/>
              <a:t>  x-in-</a:t>
            </a:r>
            <a:r>
              <a:rPr lang="en-US" dirty="0" err="1"/>
              <a:t>tz'ib'aj</a:t>
            </a:r>
            <a:r>
              <a:rPr lang="en-US" dirty="0"/>
              <a:t>              </a:t>
            </a:r>
            <a:r>
              <a:rPr lang="en-US" dirty="0" err="1"/>
              <a:t>wo'o</a:t>
            </a:r>
            <a:r>
              <a:rPr lang="en-US" dirty="0"/>
              <a:t>  </a:t>
            </a:r>
            <a:r>
              <a:rPr lang="en-US" dirty="0" err="1"/>
              <a:t>sik'iwuj</a:t>
            </a:r>
            <a:r>
              <a:rPr lang="en-US" dirty="0"/>
              <a:t>.</a:t>
            </a:r>
          </a:p>
          <a:p>
            <a:pPr marL="0"/>
            <a:r>
              <a:rPr lang="en-US" dirty="0"/>
              <a:t>            I       COM-A1SG-write five    book</a:t>
            </a:r>
          </a:p>
          <a:p>
            <a:pPr marL="0"/>
            <a:r>
              <a:rPr lang="en-US" dirty="0"/>
              <a:t>            'I wrote five books'</a:t>
            </a:r>
          </a:p>
          <a:p>
            <a:pPr marL="0"/>
            <a:r>
              <a:rPr lang="en-US" dirty="0"/>
              <a:t>(21b) *</a:t>
            </a:r>
            <a:r>
              <a:rPr lang="en-US" dirty="0" err="1"/>
              <a:t>Rïn</a:t>
            </a:r>
            <a:r>
              <a:rPr lang="en-US" dirty="0"/>
              <a:t>  x-in-</a:t>
            </a:r>
            <a:r>
              <a:rPr lang="en-US" dirty="0" err="1"/>
              <a:t>tz'ib'aj</a:t>
            </a:r>
            <a:r>
              <a:rPr lang="en-US" dirty="0"/>
              <a:t>              </a:t>
            </a:r>
            <a:r>
              <a:rPr lang="en-US" dirty="0" err="1"/>
              <a:t>sik'iwuj</a:t>
            </a:r>
            <a:r>
              <a:rPr lang="en-US" dirty="0"/>
              <a:t>  </a:t>
            </a:r>
            <a:r>
              <a:rPr lang="en-US" dirty="0" err="1"/>
              <a:t>wo'o</a:t>
            </a:r>
            <a:r>
              <a:rPr lang="en-US" dirty="0"/>
              <a:t>.</a:t>
            </a:r>
          </a:p>
          <a:p>
            <a:pPr marL="0"/>
            <a:r>
              <a:rPr lang="en-US" dirty="0"/>
              <a:t>              I       COM-A1SG-write book       five</a:t>
            </a:r>
          </a:p>
          <a:p>
            <a:pPr marL="0"/>
            <a:r>
              <a:rPr lang="en-US" dirty="0"/>
              <a:t>             'I wrote five books'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4370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CB817-4E35-4358-85B0-3155E1A83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047" y="-306238"/>
            <a:ext cx="10018713" cy="1752599"/>
          </a:xfrm>
        </p:spPr>
        <p:txBody>
          <a:bodyPr/>
          <a:lstStyle/>
          <a:p>
            <a:r>
              <a:rPr lang="en-US" dirty="0"/>
              <a:t>'How many N'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85695-4FC8-4D74-858E-34504A21A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348" y="1329906"/>
            <a:ext cx="10018713" cy="530955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 the interrogative 'how many N' questions, the question word also precedes the noun that it modifies. It is ungrammatical for it to follow the noun.</a:t>
            </a:r>
          </a:p>
          <a:p>
            <a:r>
              <a:rPr lang="en-US" dirty="0"/>
              <a:t>(22a)    </a:t>
            </a:r>
            <a:r>
              <a:rPr lang="en-US" err="1"/>
              <a:t>Jumpe</a:t>
            </a:r>
            <a:r>
              <a:rPr lang="en-US" dirty="0"/>
              <a:t>          </a:t>
            </a:r>
            <a:r>
              <a:rPr lang="en-US" b="1" dirty="0" err="1"/>
              <a:t>sik'iwuj</a:t>
            </a:r>
            <a:r>
              <a:rPr lang="en-US" dirty="0"/>
              <a:t>  x-at-</a:t>
            </a:r>
            <a:r>
              <a:rPr lang="en-US" dirty="0" err="1"/>
              <a:t>tz'ib'aj</a:t>
            </a:r>
            <a:r>
              <a:rPr lang="en-US" dirty="0"/>
              <a:t>                rat?</a:t>
            </a:r>
            <a:endParaRPr lang="en-US"/>
          </a:p>
          <a:p>
            <a:pPr marL="0"/>
            <a:r>
              <a:rPr lang="en-US" dirty="0"/>
              <a:t>              how many  book      COM-A2SG-write   you</a:t>
            </a:r>
          </a:p>
          <a:p>
            <a:pPr marL="0"/>
            <a:r>
              <a:rPr lang="en-US" dirty="0"/>
              <a:t>              'How many books did you write?'</a:t>
            </a:r>
          </a:p>
          <a:p>
            <a:pPr marL="0"/>
            <a:endParaRPr lang="en-US" dirty="0"/>
          </a:p>
          <a:p>
            <a:pPr marL="0"/>
            <a:r>
              <a:rPr lang="en-US" dirty="0"/>
              <a:t>(22b) *</a:t>
            </a:r>
            <a:r>
              <a:rPr lang="en-US" b="1" dirty="0" err="1"/>
              <a:t>Sik'iwuj</a:t>
            </a:r>
            <a:r>
              <a:rPr lang="en-US" dirty="0"/>
              <a:t>  </a:t>
            </a:r>
            <a:r>
              <a:rPr lang="en-US" dirty="0" err="1"/>
              <a:t>jumpe</a:t>
            </a:r>
            <a:r>
              <a:rPr lang="en-US" dirty="0"/>
              <a:t>           x-at-</a:t>
            </a:r>
            <a:r>
              <a:rPr lang="en-US" dirty="0" err="1"/>
              <a:t>tz'ib'aj</a:t>
            </a:r>
            <a:r>
              <a:rPr lang="en-US" dirty="0"/>
              <a:t>              rat?</a:t>
            </a:r>
          </a:p>
          <a:p>
            <a:pPr marL="0"/>
            <a:r>
              <a:rPr lang="en-US" dirty="0"/>
              <a:t>               book      how many  COM-A2SG-write  you</a:t>
            </a:r>
          </a:p>
          <a:p>
            <a:pPr marL="0"/>
            <a:r>
              <a:rPr lang="en-US" dirty="0"/>
              <a:t>               'How many books did you write?'</a:t>
            </a:r>
          </a:p>
          <a:p>
            <a:pPr marL="0"/>
            <a:r>
              <a:rPr lang="en-US" dirty="0"/>
              <a:t>Thus, while we do have pied piping in these questions, we do not have inversion since number words come before the noun anyways.</a:t>
            </a:r>
          </a:p>
          <a:p>
            <a:pPr marL="0"/>
            <a:endParaRPr lang="en-US" dirty="0"/>
          </a:p>
          <a:p>
            <a:pPr marL="0"/>
            <a:r>
              <a:rPr lang="en-US" dirty="0"/>
              <a:t>Overall, noun phrases such as the ones discussed seem to always be </a:t>
            </a:r>
            <a:r>
              <a:rPr lang="en-US" dirty="0" err="1"/>
              <a:t>wh</a:t>
            </a:r>
            <a:r>
              <a:rPr lang="en-US" dirty="0"/>
              <a:t>-initial.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322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B57C9-FC7D-4AD4-B1BC-4A942DC4B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Pied piping in </a:t>
            </a:r>
            <a:r>
              <a:rPr lang="en-US" dirty="0" err="1"/>
              <a:t>Kaqchikel</a:t>
            </a:r>
            <a:r>
              <a:rPr lang="en-US" dirty="0"/>
              <a:t> Maya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D0227-CF53-47EE-9DFB-FD0CB0628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307565"/>
            <a:ext cx="10018713" cy="312420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v"/>
            </a:pPr>
            <a:r>
              <a:rPr lang="en-US" sz="2400" dirty="0"/>
              <a:t>Overview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Pied piping and pied piping with inversion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Prepositional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Noun phrases</a:t>
            </a:r>
          </a:p>
          <a:p>
            <a:pPr>
              <a:buFont typeface="Wingdings" charset="2"/>
              <a:buChar char="v"/>
            </a:pPr>
            <a:r>
              <a:rPr lang="en-US" sz="2400" b="1" dirty="0"/>
              <a:t>Quantifier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Work on analysis</a:t>
            </a:r>
          </a:p>
        </p:txBody>
      </p:sp>
    </p:spTree>
    <p:extLst>
      <p:ext uri="{BB962C8B-B14F-4D97-AF65-F5344CB8AC3E}">
        <p14:creationId xmlns:p14="http://schemas.microsoft.com/office/powerpoint/2010/main" val="900372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0C9B6-A6A5-40C1-BED2-C234888BC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Quantifier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35538-3797-43AE-8364-B48EAF23C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5593" y="3127074"/>
            <a:ext cx="10018713" cy="312420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In statements involving quantifier phrases, the quantifier precedes the noun it modifies. </a:t>
            </a:r>
          </a:p>
          <a:p>
            <a:r>
              <a:rPr lang="en-US" dirty="0"/>
              <a:t>(23) Ri     </a:t>
            </a:r>
            <a:r>
              <a:rPr lang="en-US" dirty="0" err="1"/>
              <a:t>tijoxel</a:t>
            </a:r>
            <a:r>
              <a:rPr lang="en-US" dirty="0"/>
              <a:t>    x-e-</a:t>
            </a:r>
            <a:r>
              <a:rPr lang="en-US" dirty="0" err="1"/>
              <a:t>ru</a:t>
            </a:r>
            <a:r>
              <a:rPr lang="en-US" dirty="0"/>
              <a:t>-</a:t>
            </a:r>
            <a:r>
              <a:rPr lang="en-US" dirty="0" err="1"/>
              <a:t>sik'ij</a:t>
            </a:r>
            <a:r>
              <a:rPr lang="en-US" dirty="0"/>
              <a:t>                          </a:t>
            </a:r>
            <a:r>
              <a:rPr lang="en-US" b="1" dirty="0" err="1"/>
              <a:t>ka'ioxi</a:t>
            </a:r>
            <a:r>
              <a:rPr lang="en-US" dirty="0"/>
              <a:t>  </a:t>
            </a:r>
            <a:r>
              <a:rPr lang="en-US" dirty="0" err="1"/>
              <a:t>wuj</a:t>
            </a:r>
            <a:r>
              <a:rPr lang="en-US" dirty="0"/>
              <a:t>.</a:t>
            </a:r>
          </a:p>
          <a:p>
            <a:pPr marL="0"/>
            <a:r>
              <a:rPr lang="en-US" dirty="0"/>
              <a:t>        DET student COM-B3PL-A3SG-read  some    book</a:t>
            </a:r>
          </a:p>
          <a:p>
            <a:pPr marL="0"/>
            <a:r>
              <a:rPr lang="en-US" dirty="0"/>
              <a:t>        'The student read some books'</a:t>
            </a:r>
          </a:p>
          <a:p>
            <a:pPr marL="0"/>
            <a:endParaRPr lang="en-US" dirty="0"/>
          </a:p>
          <a:p>
            <a:pPr marL="0"/>
            <a:r>
              <a:rPr lang="en-US" dirty="0"/>
              <a:t>(24) Ri     a   </a:t>
            </a:r>
            <a:r>
              <a:rPr lang="en-US" dirty="0" err="1"/>
              <a:t>Xwan</a:t>
            </a:r>
            <a:r>
              <a:rPr lang="en-US" dirty="0"/>
              <a:t>  </a:t>
            </a:r>
            <a:r>
              <a:rPr lang="en-US" dirty="0" err="1"/>
              <a:t>x-e-ru-tz'ët</a:t>
            </a:r>
            <a:r>
              <a:rPr lang="en-US" dirty="0"/>
              <a:t>                      </a:t>
            </a:r>
            <a:r>
              <a:rPr lang="en-US" b="1" dirty="0"/>
              <a:t>chi </a:t>
            </a:r>
            <a:r>
              <a:rPr lang="en-US" b="1" dirty="0" err="1"/>
              <a:t>jujun</a:t>
            </a:r>
            <a:r>
              <a:rPr lang="en-US" b="1" dirty="0"/>
              <a:t> </a:t>
            </a:r>
            <a:r>
              <a:rPr lang="en-US" dirty="0"/>
              <a:t>  </a:t>
            </a:r>
            <a:r>
              <a:rPr lang="en-US" dirty="0" err="1"/>
              <a:t>ri</a:t>
            </a:r>
            <a:r>
              <a:rPr lang="en-US" dirty="0"/>
              <a:t>      </a:t>
            </a:r>
            <a:r>
              <a:rPr lang="en-US" dirty="0" err="1"/>
              <a:t>k'oy</a:t>
            </a:r>
            <a:r>
              <a:rPr lang="en-US" dirty="0"/>
              <a:t>         pa        </a:t>
            </a:r>
            <a:r>
              <a:rPr lang="en-US" dirty="0" err="1"/>
              <a:t>k'echela</a:t>
            </a:r>
            <a:r>
              <a:rPr lang="en-US" dirty="0"/>
              <a:t>.</a:t>
            </a:r>
          </a:p>
          <a:p>
            <a:pPr marL="0"/>
            <a:r>
              <a:rPr lang="en-US" dirty="0"/>
              <a:t>        DET CL John   COM-B3PL-A3SG-see every        DET monkey PREP forest</a:t>
            </a:r>
          </a:p>
          <a:p>
            <a:pPr marL="0"/>
            <a:r>
              <a:rPr lang="en-US" dirty="0"/>
              <a:t>       'John saw every monkey in the forest'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6426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9AF6A-C35F-46AB-A56B-3D04E9EC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424" y="211347"/>
            <a:ext cx="10018713" cy="1752599"/>
          </a:xfrm>
        </p:spPr>
        <p:txBody>
          <a:bodyPr/>
          <a:lstStyle/>
          <a:p>
            <a:r>
              <a:rPr lang="en-US" dirty="0"/>
              <a:t>Quantifier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FCE81-D9C9-40D6-AB4C-8F949CF4A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348" y="2566358"/>
            <a:ext cx="10018713" cy="387182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000" dirty="0"/>
              <a:t>When questioning the object of a quantifier phrase, there appear to be at least a couple grammatical options. The one provided was stranding of the quantifier. </a:t>
            </a:r>
          </a:p>
          <a:p>
            <a:endParaRPr lang="en-US" sz="2000" dirty="0"/>
          </a:p>
          <a:p>
            <a:r>
              <a:rPr lang="en-US" sz="2000" dirty="0"/>
              <a:t>(25) </a:t>
            </a:r>
            <a:r>
              <a:rPr lang="en-US" sz="2000" dirty="0" err="1"/>
              <a:t>Achike</a:t>
            </a:r>
            <a:r>
              <a:rPr lang="en-US" sz="2000" dirty="0"/>
              <a:t> pe      x-e-</a:t>
            </a:r>
            <a:r>
              <a:rPr lang="en-US" sz="2000" dirty="0" err="1"/>
              <a:t>ru</a:t>
            </a:r>
            <a:r>
              <a:rPr lang="en-US" sz="2000" dirty="0"/>
              <a:t>-</a:t>
            </a:r>
            <a:r>
              <a:rPr lang="en-US" sz="2000" dirty="0" err="1"/>
              <a:t>sik'ij</a:t>
            </a:r>
            <a:r>
              <a:rPr lang="en-US" sz="2000" dirty="0"/>
              <a:t>                          </a:t>
            </a:r>
            <a:r>
              <a:rPr lang="en-US" sz="2000" b="1" dirty="0" err="1"/>
              <a:t>ka'ioxi</a:t>
            </a:r>
            <a:r>
              <a:rPr lang="en-US" sz="2000" b="1" dirty="0"/>
              <a:t> </a:t>
            </a:r>
            <a:r>
              <a:rPr lang="en-US" sz="2000" dirty="0"/>
              <a:t> </a:t>
            </a:r>
            <a:r>
              <a:rPr lang="en-US" sz="2000" dirty="0" err="1"/>
              <a:t>ri</a:t>
            </a:r>
            <a:r>
              <a:rPr lang="en-US" sz="2000" dirty="0"/>
              <a:t>       </a:t>
            </a:r>
            <a:r>
              <a:rPr lang="en-US" sz="2000" dirty="0" err="1"/>
              <a:t>tijoxel</a:t>
            </a:r>
            <a:r>
              <a:rPr lang="en-US" sz="2000" dirty="0"/>
              <a:t>?</a:t>
            </a:r>
          </a:p>
          <a:p>
            <a:pPr marL="0"/>
            <a:r>
              <a:rPr lang="en-US" sz="2000" dirty="0"/>
              <a:t>       What      PAR  COM-B3PL-A3SG-read  some    DET student</a:t>
            </a:r>
          </a:p>
          <a:p>
            <a:pPr marL="0"/>
            <a:r>
              <a:rPr lang="en-US" sz="2000" dirty="0"/>
              <a:t>       'What did the student read some of?'</a:t>
            </a:r>
          </a:p>
          <a:p>
            <a:pPr marL="0"/>
            <a:endParaRPr lang="en-US" sz="2000" dirty="0"/>
          </a:p>
          <a:p>
            <a:pPr marL="0"/>
            <a:r>
              <a:rPr lang="en-US" sz="2000" dirty="0"/>
              <a:t>(26) </a:t>
            </a:r>
            <a:r>
              <a:rPr lang="en-US" sz="2000" err="1"/>
              <a:t>Achike</a:t>
            </a:r>
            <a:r>
              <a:rPr lang="en-US" sz="2000" dirty="0"/>
              <a:t>  </a:t>
            </a:r>
            <a:r>
              <a:rPr lang="en-US" sz="2000" err="1"/>
              <a:t>x-e-ru-tz'ët</a:t>
            </a:r>
            <a:r>
              <a:rPr lang="en-US" sz="2000" dirty="0"/>
              <a:t>                      </a:t>
            </a:r>
            <a:r>
              <a:rPr lang="en-US" sz="2000" err="1"/>
              <a:t>kan</a:t>
            </a:r>
            <a:r>
              <a:rPr lang="en-US" sz="2000" dirty="0"/>
              <a:t>   </a:t>
            </a:r>
            <a:r>
              <a:rPr lang="en-US" sz="2000" b="1" dirty="0"/>
              <a:t>chi </a:t>
            </a:r>
            <a:r>
              <a:rPr lang="en-US" sz="2000" b="1" err="1"/>
              <a:t>jujun</a:t>
            </a:r>
            <a:r>
              <a:rPr lang="en-US" sz="2000" dirty="0"/>
              <a:t>       </a:t>
            </a:r>
            <a:r>
              <a:rPr lang="en-US" sz="2000" err="1"/>
              <a:t>ri</a:t>
            </a:r>
            <a:r>
              <a:rPr lang="en-US" sz="2000" dirty="0"/>
              <a:t>       a     </a:t>
            </a:r>
            <a:r>
              <a:rPr lang="en-US" sz="2000" err="1"/>
              <a:t>Xwan</a:t>
            </a:r>
            <a:r>
              <a:rPr lang="en-US" sz="2000" dirty="0"/>
              <a:t>  pa        </a:t>
            </a:r>
            <a:r>
              <a:rPr lang="en-US" sz="2000" err="1"/>
              <a:t>k'echela</a:t>
            </a:r>
            <a:r>
              <a:rPr lang="en-US" sz="2000" dirty="0"/>
              <a:t>?</a:t>
            </a:r>
          </a:p>
          <a:p>
            <a:pPr marL="0"/>
            <a:r>
              <a:rPr lang="en-US" sz="2000" dirty="0"/>
              <a:t>         What    COM-B3PL-A3SG-see </a:t>
            </a:r>
            <a:r>
              <a:rPr lang="en-US" sz="2000" err="1"/>
              <a:t>kan</a:t>
            </a:r>
            <a:r>
              <a:rPr lang="en-US" sz="2000" dirty="0"/>
              <a:t>    every/each DET CL  John    PREP forest</a:t>
            </a:r>
          </a:p>
          <a:p>
            <a:pPr marL="0"/>
            <a:r>
              <a:rPr lang="en-US" sz="2000" dirty="0"/>
              <a:t>        'What did John see each one of in the forest?'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305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595C6-85B2-4E8E-A3B6-1E7075CBD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Quantifier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9AA94-8C10-48A1-B0D6-B78B002F4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Pied piping with inversion of the QP was also allowed, however. </a:t>
            </a:r>
            <a:endParaRPr lang="en-US"/>
          </a:p>
          <a:p>
            <a:r>
              <a:rPr lang="en-US" dirty="0"/>
              <a:t>(27) </a:t>
            </a:r>
            <a:r>
              <a:rPr lang="en-US" dirty="0" err="1"/>
              <a:t>Achike</a:t>
            </a:r>
            <a:r>
              <a:rPr lang="en-US" dirty="0"/>
              <a:t>   pe     </a:t>
            </a:r>
            <a:r>
              <a:rPr lang="en-US" b="1" dirty="0" err="1"/>
              <a:t>ka'ioxi</a:t>
            </a:r>
            <a:r>
              <a:rPr lang="en-US" b="1" dirty="0"/>
              <a:t> </a:t>
            </a:r>
            <a:r>
              <a:rPr lang="en-US" dirty="0"/>
              <a:t>  x-e-</a:t>
            </a:r>
            <a:r>
              <a:rPr lang="en-US" dirty="0" err="1"/>
              <a:t>ru</a:t>
            </a:r>
            <a:r>
              <a:rPr lang="en-US" dirty="0"/>
              <a:t>-</a:t>
            </a:r>
            <a:r>
              <a:rPr lang="en-US" dirty="0" err="1"/>
              <a:t>sik'ij</a:t>
            </a:r>
            <a:r>
              <a:rPr lang="en-US" dirty="0"/>
              <a:t>                           </a:t>
            </a:r>
            <a:r>
              <a:rPr lang="en-US" dirty="0" err="1"/>
              <a:t>ri</a:t>
            </a:r>
            <a:r>
              <a:rPr lang="en-US" dirty="0"/>
              <a:t>       </a:t>
            </a:r>
            <a:r>
              <a:rPr lang="en-US" dirty="0" err="1"/>
              <a:t>tijoxel</a:t>
            </a:r>
            <a:r>
              <a:rPr lang="en-US" dirty="0"/>
              <a:t>?</a:t>
            </a:r>
          </a:p>
          <a:p>
            <a:pPr marL="0"/>
            <a:r>
              <a:rPr lang="en-US" dirty="0"/>
              <a:t>        What      PAR  some     COM-B3PL-A3SG-read  DET  student</a:t>
            </a:r>
          </a:p>
          <a:p>
            <a:pPr marL="0"/>
            <a:r>
              <a:rPr lang="en-US" dirty="0"/>
              <a:t>       'What did the student read some of?'</a:t>
            </a:r>
          </a:p>
          <a:p>
            <a:pPr marL="0"/>
            <a:r>
              <a:rPr lang="en-US" dirty="0"/>
              <a:t>(28) </a:t>
            </a:r>
            <a:r>
              <a:rPr lang="en-US" dirty="0" err="1"/>
              <a:t>Achike</a:t>
            </a:r>
            <a:r>
              <a:rPr lang="en-US" dirty="0"/>
              <a:t>  </a:t>
            </a:r>
            <a:r>
              <a:rPr lang="en-US" b="1" dirty="0"/>
              <a:t>chi </a:t>
            </a:r>
            <a:r>
              <a:rPr lang="en-US" b="1" dirty="0" err="1"/>
              <a:t>jujun</a:t>
            </a:r>
            <a:r>
              <a:rPr lang="en-US" dirty="0"/>
              <a:t>       </a:t>
            </a:r>
            <a:r>
              <a:rPr lang="en-US" dirty="0" err="1"/>
              <a:t>x-e-ru-tz'ët</a:t>
            </a:r>
            <a:r>
              <a:rPr lang="en-US" dirty="0"/>
              <a:t>                       </a:t>
            </a:r>
            <a:r>
              <a:rPr lang="en-US" dirty="0" err="1"/>
              <a:t>kan</a:t>
            </a:r>
            <a:r>
              <a:rPr lang="en-US" dirty="0"/>
              <a:t>   </a:t>
            </a:r>
            <a:r>
              <a:rPr lang="en-US" dirty="0" err="1"/>
              <a:t>ri</a:t>
            </a:r>
            <a:r>
              <a:rPr lang="en-US" dirty="0"/>
              <a:t>       a     </a:t>
            </a:r>
            <a:r>
              <a:rPr lang="en-US" dirty="0" err="1"/>
              <a:t>Xwan</a:t>
            </a:r>
            <a:r>
              <a:rPr lang="en-US" dirty="0"/>
              <a:t>   pa       </a:t>
            </a:r>
            <a:r>
              <a:rPr lang="en-US" dirty="0" err="1"/>
              <a:t>k'echela</a:t>
            </a:r>
            <a:r>
              <a:rPr lang="en-US" dirty="0"/>
              <a:t>?</a:t>
            </a:r>
          </a:p>
          <a:p>
            <a:pPr marL="0"/>
            <a:r>
              <a:rPr lang="en-US" dirty="0"/>
              <a:t>        What      every/each  COM-B3PL-A3SG-see </a:t>
            </a:r>
            <a:r>
              <a:rPr lang="en-US" dirty="0" err="1"/>
              <a:t>kan</a:t>
            </a:r>
            <a:r>
              <a:rPr lang="en-US" dirty="0"/>
              <a:t>   DET CL  John     PREP forest</a:t>
            </a:r>
          </a:p>
          <a:p>
            <a:pPr marL="0"/>
            <a:r>
              <a:rPr lang="en-US" dirty="0"/>
              <a:t>       'What did John see each one of in the forest?'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667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81488-D852-4A1C-96F1-8AED4688D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185333"/>
          </a:xfrm>
        </p:spPr>
        <p:txBody>
          <a:bodyPr>
            <a:normAutofit/>
          </a:bodyPr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85FC5-8CD2-4930-B739-77E5D1073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1998133"/>
            <a:ext cx="6855356" cy="379306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buFont typeface="Wingdings" charset="2"/>
              <a:buChar char="v"/>
            </a:pPr>
            <a:r>
              <a:rPr lang="en-US" sz="2200"/>
              <a:t>Kaqchikel is a Mayan language (</a:t>
            </a:r>
            <a:r>
              <a:rPr lang="en-US" sz="2200" err="1"/>
              <a:t>Kichean</a:t>
            </a:r>
            <a:r>
              <a:rPr lang="en-US" sz="2200"/>
              <a:t> branch) that is spoken in the Guatemalan highlands.</a:t>
            </a:r>
          </a:p>
          <a:p>
            <a:pPr>
              <a:lnSpc>
                <a:spcPct val="90000"/>
              </a:lnSpc>
              <a:buFont typeface="Wingdings" charset="2"/>
              <a:buChar char="v"/>
            </a:pPr>
            <a:endParaRPr lang="en-US" sz="2200"/>
          </a:p>
          <a:p>
            <a:pPr>
              <a:lnSpc>
                <a:spcPct val="90000"/>
              </a:lnSpc>
              <a:buFont typeface="Wingdings" charset="2"/>
              <a:buChar char="v"/>
            </a:pPr>
            <a:r>
              <a:rPr lang="en-US" sz="2200"/>
              <a:t>The fieldwork for this specific project was conducted this past June, 2018 in </a:t>
            </a:r>
            <a:r>
              <a:rPr lang="en-US" sz="2200" err="1"/>
              <a:t>Patzún</a:t>
            </a:r>
            <a:r>
              <a:rPr lang="en-US" sz="2200"/>
              <a:t> and </a:t>
            </a:r>
            <a:r>
              <a:rPr lang="en-US" sz="2200" err="1"/>
              <a:t>Patzicía</a:t>
            </a:r>
            <a:r>
              <a:rPr lang="en-US" sz="2200"/>
              <a:t>, Guatemala. I worked on the </a:t>
            </a:r>
            <a:r>
              <a:rPr lang="en-US" sz="2200" err="1"/>
              <a:t>Patzicía</a:t>
            </a:r>
            <a:r>
              <a:rPr lang="en-US" sz="2200"/>
              <a:t> dialect. </a:t>
            </a:r>
          </a:p>
          <a:p>
            <a:pPr>
              <a:lnSpc>
                <a:spcPct val="90000"/>
              </a:lnSpc>
              <a:buFont typeface="Wingdings" charset="2"/>
              <a:buChar char="v"/>
            </a:pPr>
            <a:endParaRPr lang="en-US" sz="2200"/>
          </a:p>
          <a:p>
            <a:pPr>
              <a:lnSpc>
                <a:spcPct val="90000"/>
              </a:lnSpc>
              <a:buFont typeface="Wingdings" charset="2"/>
              <a:buChar char="v"/>
            </a:pPr>
            <a:r>
              <a:rPr lang="en-US" sz="2200"/>
              <a:t>The research was mentored by the Guatemala Field School in </a:t>
            </a:r>
            <a:r>
              <a:rPr lang="en-US" sz="2200" err="1"/>
              <a:t>Patzún</a:t>
            </a:r>
            <a:r>
              <a:rPr lang="en-US" sz="2200"/>
              <a:t>, directed by Dr. Maria Polinsky and Dr. Pedro Mateo Pedro.</a:t>
            </a:r>
          </a:p>
          <a:p>
            <a:pPr>
              <a:lnSpc>
                <a:spcPct val="90000"/>
              </a:lnSpc>
              <a:buFont typeface="Wingdings" charset="2"/>
              <a:buChar char="v"/>
            </a:pPr>
            <a:endParaRPr lang="en-US" sz="2200"/>
          </a:p>
        </p:txBody>
      </p:sp>
      <p:pic>
        <p:nvPicPr>
          <p:cNvPr id="4" name="Picture 4" descr="A large green field&#10;&#10;Description generated with high confidence">
            <a:extLst>
              <a:ext uri="{FF2B5EF4-FFF2-40B4-BE49-F238E27FC236}">
                <a16:creationId xmlns:a16="http://schemas.microsoft.com/office/drawing/2014/main" id="{E5B43A18-A89A-47E6-94BB-35527B2414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665" r="-1" b="8842"/>
          <a:stretch/>
        </p:blipFill>
        <p:spPr>
          <a:xfrm>
            <a:off x="8785907" y="1998131"/>
            <a:ext cx="2717116" cy="3791517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3332818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62994-6D87-4122-9E09-1FED2DA14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Quantifier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6334F-2DE4-4F34-AA9F-29C41536B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Sometimes, a pied piping without inversion order was also accepted in QPs.</a:t>
            </a:r>
          </a:p>
          <a:p>
            <a:endParaRPr lang="en-US" dirty="0"/>
          </a:p>
          <a:p>
            <a:r>
              <a:rPr lang="en-US" dirty="0"/>
              <a:t>However overall, questions involving the object of a QP are </a:t>
            </a:r>
            <a:r>
              <a:rPr lang="en-US" dirty="0" err="1"/>
              <a:t>wh</a:t>
            </a:r>
            <a:r>
              <a:rPr lang="en-US" dirty="0"/>
              <a:t>-initial. Sometimes this is stranding and sometimes this is pied piping with inversion. This tends to mirror in some ways NPs and PPs which are also usually </a:t>
            </a:r>
            <a:r>
              <a:rPr lang="en-US" dirty="0" err="1"/>
              <a:t>wh</a:t>
            </a:r>
            <a:r>
              <a:rPr lang="en-US" dirty="0"/>
              <a:t>-initial. </a:t>
            </a:r>
          </a:p>
        </p:txBody>
      </p:sp>
    </p:spTree>
    <p:extLst>
      <p:ext uri="{BB962C8B-B14F-4D97-AF65-F5344CB8AC3E}">
        <p14:creationId xmlns:p14="http://schemas.microsoft.com/office/powerpoint/2010/main" val="30499722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B57C9-FC7D-4AD4-B1BC-4A942DC4B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Pied piping in </a:t>
            </a:r>
            <a:r>
              <a:rPr lang="en-US" dirty="0" err="1"/>
              <a:t>Kaqchikel</a:t>
            </a:r>
            <a:r>
              <a:rPr lang="en-US" dirty="0"/>
              <a:t> Maya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D0227-CF53-47EE-9DFB-FD0CB0628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307565"/>
            <a:ext cx="10018713" cy="312420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v"/>
            </a:pPr>
            <a:r>
              <a:rPr lang="en-US" sz="2400" dirty="0"/>
              <a:t>Overview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Pied piping and pied piping with inversion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Prepositional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Noun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Quantifier phrases</a:t>
            </a:r>
          </a:p>
          <a:p>
            <a:pPr>
              <a:buFont typeface="Wingdings" charset="2"/>
              <a:buChar char="v"/>
            </a:pPr>
            <a:r>
              <a:rPr lang="en-US" sz="2400" b="1" dirty="0"/>
              <a:t>Work on analysis</a:t>
            </a:r>
          </a:p>
        </p:txBody>
      </p:sp>
    </p:spTree>
    <p:extLst>
      <p:ext uri="{BB962C8B-B14F-4D97-AF65-F5344CB8AC3E}">
        <p14:creationId xmlns:p14="http://schemas.microsoft.com/office/powerpoint/2010/main" val="18442499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D2ED7-06F4-4570-B086-F359D0E8A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on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6EC3C-E511-4630-A593-0D8793BEA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While the patterns in the data are different in different cases, there seems to be a strong tendency to be </a:t>
            </a:r>
            <a:r>
              <a:rPr lang="en-US" dirty="0" err="1"/>
              <a:t>wh</a:t>
            </a:r>
            <a:r>
              <a:rPr lang="en-US" dirty="0"/>
              <a:t>-initial. </a:t>
            </a:r>
          </a:p>
          <a:p>
            <a:r>
              <a:rPr lang="en-US" dirty="0"/>
              <a:t>This is especially evident in NPs and also usually in QPs. PPs seem to be able to be </a:t>
            </a:r>
            <a:r>
              <a:rPr lang="en-US" dirty="0" err="1"/>
              <a:t>wh</a:t>
            </a:r>
            <a:r>
              <a:rPr lang="en-US" dirty="0"/>
              <a:t>-initial or not, but based on what was given in elicitations it seems the preference there is also to be </a:t>
            </a:r>
            <a:r>
              <a:rPr lang="en-US" dirty="0" err="1"/>
              <a:t>wh</a:t>
            </a:r>
            <a:r>
              <a:rPr lang="en-US" dirty="0"/>
              <a:t>-initial.</a:t>
            </a:r>
          </a:p>
          <a:p>
            <a:r>
              <a:rPr lang="en-US" dirty="0"/>
              <a:t>One way to model this could be to use Optimality Theory (OT). Another way would be to look at an analysis in Generative Syntax.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12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B5243-00B9-4D80-B083-EB0E6994D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OT analysis?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0B8B4-6BE9-40C1-BC7E-00302BBE5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way this could be modeled is an OT analysis with competing constraints similar to what Broadwell has laid out for K'iche (Broadwell, 2005).</a:t>
            </a:r>
          </a:p>
          <a:p>
            <a:r>
              <a:rPr lang="en-US" dirty="0"/>
              <a:t>The OT analysis is still in the preliminary stages.</a:t>
            </a:r>
          </a:p>
          <a:p>
            <a:r>
              <a:rPr lang="en-US" dirty="0"/>
              <a:t>We might argue, following Broadwell, that there are constraints such </a:t>
            </a:r>
            <a:r>
              <a:rPr lang="en-US"/>
              <a:t>as WH-LEFT and P-LEFT (Broadwell, 2005, p. 10). We may further argue, </a:t>
            </a:r>
            <a:r>
              <a:rPr lang="en-US" dirty="0"/>
              <a:t>as Broadwell (2005) does, that they are not ranked with respect to each other.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2111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6313F-11E5-495E-BBC2-DCA7C8171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OT analysis?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A70B9-B2CC-4AA0-A221-184E5E2EE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has been suggested PPs may have stronger head-initial tendencies than NPs (Broadwell, pc). </a:t>
            </a:r>
          </a:p>
          <a:p>
            <a:r>
              <a:rPr lang="en-US" dirty="0"/>
              <a:t>This seems to fit with what the data indicates so far. PPs can be either head-initial or </a:t>
            </a:r>
            <a:r>
              <a:rPr lang="en-US" dirty="0" err="1"/>
              <a:t>wh</a:t>
            </a:r>
            <a:r>
              <a:rPr lang="en-US" dirty="0"/>
              <a:t>-initial, but NPs are consistently </a:t>
            </a:r>
            <a:r>
              <a:rPr lang="en-US" dirty="0" err="1"/>
              <a:t>wh</a:t>
            </a:r>
            <a:r>
              <a:rPr lang="en-US" dirty="0"/>
              <a:t>-initial.</a:t>
            </a:r>
          </a:p>
          <a:p>
            <a:r>
              <a:rPr lang="en-US" dirty="0"/>
              <a:t>Thus, we may have a ranking like the following:</a:t>
            </a:r>
          </a:p>
          <a:p>
            <a:r>
              <a:rPr lang="en-US" dirty="0"/>
              <a:t>WH-LEFT, P-LEFT                WH-LEFT &lt;&lt; N-LEFT</a:t>
            </a:r>
          </a:p>
        </p:txBody>
      </p:sp>
    </p:spTree>
    <p:extLst>
      <p:ext uri="{BB962C8B-B14F-4D97-AF65-F5344CB8AC3E}">
        <p14:creationId xmlns:p14="http://schemas.microsoft.com/office/powerpoint/2010/main" val="26099410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AC135-0C8C-456F-9C7E-71B4FB605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on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F9169-FB96-488D-9306-FEF3E9F7C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more traditional, generative syntactic account of the data, involving movement and the like, will also be investigated. </a:t>
            </a:r>
          </a:p>
          <a:p>
            <a:r>
              <a:rPr lang="en-US" dirty="0"/>
              <a:t>By comparing two different approaches, hopefully it will shed light on which approach can handle the data better. </a:t>
            </a:r>
          </a:p>
          <a:p>
            <a:r>
              <a:rPr lang="en-US" dirty="0"/>
              <a:t>More data here, and more data on pied piping in general would also shed light on this question. </a:t>
            </a:r>
          </a:p>
        </p:txBody>
      </p:sp>
    </p:spTree>
    <p:extLst>
      <p:ext uri="{BB962C8B-B14F-4D97-AF65-F5344CB8AC3E}">
        <p14:creationId xmlns:p14="http://schemas.microsoft.com/office/powerpoint/2010/main" val="23517004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61674-CFC3-4DC2-9774-2F2DF2DCD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F726D-F5BA-4182-A6E8-C79D058C0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thanks to those who have already discussed this project with me and helped make it possible including: The Guatemala Field Station, Dr. Pedro Mateo Pedro, Dr. Maria Polinsky, Dr. Aaron Broadwell, students of the Field School and my </a:t>
            </a:r>
            <a:r>
              <a:rPr lang="en-US" dirty="0" err="1"/>
              <a:t>Patzicía</a:t>
            </a:r>
            <a:r>
              <a:rPr lang="en-US" dirty="0"/>
              <a:t> consultants. </a:t>
            </a:r>
            <a:endParaRPr lang="en-US"/>
          </a:p>
          <a:p>
            <a:r>
              <a:rPr lang="en-US" dirty="0"/>
              <a:t>Thanks also to participants of the Fieldwork Forum for listening to this presentation!</a:t>
            </a:r>
          </a:p>
        </p:txBody>
      </p:sp>
    </p:spTree>
    <p:extLst>
      <p:ext uri="{BB962C8B-B14F-4D97-AF65-F5344CB8AC3E}">
        <p14:creationId xmlns:p14="http://schemas.microsoft.com/office/powerpoint/2010/main" val="10756788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38D86-292C-4591-8ECA-429E71541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53838"/>
            <a:ext cx="10018713" cy="1752599"/>
          </a:xfrm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1BFEB-8AB1-4B1C-83D8-AE98198D2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8122" y="2551980"/>
            <a:ext cx="10018713" cy="312420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000" dirty="0"/>
              <a:t>Broadwell, Aaron. 2005. Pied piping and Optimal Order in </a:t>
            </a:r>
            <a:r>
              <a:rPr lang="en-US" sz="2000" err="1"/>
              <a:t>Kiche</a:t>
            </a:r>
            <a:r>
              <a:rPr lang="en-US" sz="2000" dirty="0"/>
              <a:t>. Albany, University at Albany, NY. Online: </a:t>
            </a:r>
            <a:r>
              <a:rPr lang="en-US" sz="2000" dirty="0">
                <a:hlinkClick r:id="rId2"/>
              </a:rPr>
              <a:t>https://www.academia.edu/542267/Pied-piping_and_optimal_order_in_Kiche_Kiche_</a:t>
            </a:r>
            <a:endParaRPr lang="en-US" sz="2000" dirty="0"/>
          </a:p>
          <a:p>
            <a:r>
              <a:rPr lang="en-US" sz="2000" dirty="0"/>
              <a:t>Broadwell, Aaron. 2005. Pied piping in </a:t>
            </a:r>
            <a:r>
              <a:rPr lang="en-US" sz="2000" err="1"/>
              <a:t>Kaqchikel</a:t>
            </a:r>
            <a:r>
              <a:rPr lang="en-US" sz="2000" dirty="0"/>
              <a:t>. Albany, University at Albany, NY. Unpublished manuscript. </a:t>
            </a:r>
          </a:p>
          <a:p>
            <a:r>
              <a:rPr lang="en-US" sz="2000" dirty="0"/>
              <a:t>Coon, Jessica. 2016. Mayan Morphosyntax. </a:t>
            </a:r>
            <a:r>
              <a:rPr lang="en-US" sz="2000" i="1" dirty="0"/>
              <a:t>Language and Linguistics Compass </a:t>
            </a:r>
            <a:r>
              <a:rPr lang="en-US" sz="2000" dirty="0"/>
              <a:t>10.515-550. </a:t>
            </a:r>
          </a:p>
          <a:p>
            <a:r>
              <a:rPr lang="en-US" sz="2000" dirty="0"/>
              <a:t>García </a:t>
            </a:r>
            <a:r>
              <a:rPr lang="en-US" sz="2000" err="1"/>
              <a:t>Matzar</a:t>
            </a:r>
            <a:r>
              <a:rPr lang="en-US" sz="2000" dirty="0"/>
              <a:t>, Pedro Oscar; José Obispo Rodríguez </a:t>
            </a:r>
            <a:r>
              <a:rPr lang="en-US" sz="2000" err="1"/>
              <a:t>Guaján</a:t>
            </a:r>
            <a:r>
              <a:rPr lang="en-US" sz="2000" dirty="0"/>
              <a:t>. 1997. </a:t>
            </a:r>
            <a:r>
              <a:rPr lang="en-US" sz="2000" i="1" err="1"/>
              <a:t>Rukemik</a:t>
            </a:r>
            <a:r>
              <a:rPr lang="en-US" sz="2000" i="1" dirty="0"/>
              <a:t> </a:t>
            </a:r>
            <a:r>
              <a:rPr lang="en-US" sz="2000" i="1" err="1"/>
              <a:t>ri</a:t>
            </a:r>
            <a:r>
              <a:rPr lang="en-US" sz="2000" i="1" dirty="0"/>
              <a:t> </a:t>
            </a:r>
            <a:r>
              <a:rPr lang="en-US" sz="2000" i="1" err="1"/>
              <a:t>Kaqchikel</a:t>
            </a:r>
            <a:r>
              <a:rPr lang="en-US" sz="2000" i="1" dirty="0"/>
              <a:t> chi', </a:t>
            </a:r>
            <a:r>
              <a:rPr lang="en-US" sz="2000" i="1" err="1"/>
              <a:t>Gramática</a:t>
            </a:r>
            <a:r>
              <a:rPr lang="en-US" sz="2000" i="1" dirty="0"/>
              <a:t> </a:t>
            </a:r>
            <a:r>
              <a:rPr lang="en-US" sz="2000" i="1" err="1"/>
              <a:t>Kaqchikel</a:t>
            </a:r>
            <a:r>
              <a:rPr lang="en-US" sz="2000" i="1" dirty="0"/>
              <a:t>.</a:t>
            </a:r>
            <a:r>
              <a:rPr lang="en-US" sz="2000" dirty="0"/>
              <a:t> Guatemala: </a:t>
            </a:r>
            <a:r>
              <a:rPr lang="en-US" sz="2000" err="1"/>
              <a:t>Cholsamaj</a:t>
            </a:r>
            <a:r>
              <a:rPr lang="en-US" sz="2000" dirty="0"/>
              <a:t>.</a:t>
            </a:r>
          </a:p>
          <a:p>
            <a:r>
              <a:rPr lang="en-US" sz="2000" dirty="0"/>
              <a:t>Larsen, Thomas. 1988. </a:t>
            </a:r>
            <a:r>
              <a:rPr lang="en-US" sz="2000" i="1" dirty="0"/>
              <a:t>Manifestations of Ergativity in Quiché Grammar. </a:t>
            </a:r>
            <a:r>
              <a:rPr lang="en-US" sz="2000" dirty="0"/>
              <a:t>Berkeley, CA: UC Berkeley Dissertation.</a:t>
            </a:r>
            <a:r>
              <a:rPr lang="en-US" sz="3200" dirty="0"/>
              <a:t> </a:t>
            </a:r>
          </a:p>
          <a:p>
            <a:r>
              <a:rPr lang="en-US" sz="2000"/>
              <a:t>All examples used in this presentation come from my own data or are my own. Glossing </a:t>
            </a:r>
            <a:r>
              <a:rPr lang="en-US" sz="2000" dirty="0"/>
              <a:t>conventions are taken from the grammar listed above.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982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CBE4-8954-45EE-8DE5-B2917495D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0537" y="-4313"/>
            <a:ext cx="10018713" cy="1752599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D1B3336-3286-4EB0-BAED-51E04072D3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0897" y="1216434"/>
            <a:ext cx="10139861" cy="42725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E8BCEA-64D9-4D03-B8B5-A8B897E26FB4}"/>
              </a:ext>
            </a:extLst>
          </p:cNvPr>
          <p:cNvSpPr txBox="1"/>
          <p:nvPr/>
        </p:nvSpPr>
        <p:spPr>
          <a:xfrm>
            <a:off x="1820173" y="5493588"/>
            <a:ext cx="3203275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www.google.com/maps</a:t>
            </a:r>
          </a:p>
        </p:txBody>
      </p:sp>
    </p:spTree>
    <p:extLst>
      <p:ext uri="{BB962C8B-B14F-4D97-AF65-F5344CB8AC3E}">
        <p14:creationId xmlns:p14="http://schemas.microsoft.com/office/powerpoint/2010/main" val="1865586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B57C9-FC7D-4AD4-B1BC-4A942DC4B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Pied piping in </a:t>
            </a:r>
            <a:r>
              <a:rPr lang="en-US" dirty="0" err="1"/>
              <a:t>Kaqchikel</a:t>
            </a:r>
            <a:r>
              <a:rPr lang="en-US" dirty="0"/>
              <a:t> Maya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D0227-CF53-47EE-9DFB-FD0CB0628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307565"/>
            <a:ext cx="10018713" cy="312420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v"/>
            </a:pPr>
            <a:r>
              <a:rPr lang="en-US" sz="2400" dirty="0"/>
              <a:t>Overview</a:t>
            </a:r>
          </a:p>
          <a:p>
            <a:pPr>
              <a:buFont typeface="Wingdings" charset="2"/>
              <a:buChar char="v"/>
            </a:pPr>
            <a:r>
              <a:rPr lang="en-US" sz="2400" b="1" dirty="0"/>
              <a:t>Pied piping and pied piping with inversion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Prepositional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Noun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Quantifier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Work on analysis</a:t>
            </a:r>
          </a:p>
        </p:txBody>
      </p:sp>
    </p:spTree>
    <p:extLst>
      <p:ext uri="{BB962C8B-B14F-4D97-AF65-F5344CB8AC3E}">
        <p14:creationId xmlns:p14="http://schemas.microsoft.com/office/powerpoint/2010/main" val="3669916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F4C66-889A-4B83-A8EA-FE73A0371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Pied piping and pied piping with inversion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D920F-A64C-4A26-A6A4-AC3D5B444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4952" y="2077527"/>
            <a:ext cx="10018713" cy="312420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Font typeface="Wingdings" charset="2"/>
              <a:buChar char="v"/>
            </a:pPr>
            <a:r>
              <a:rPr lang="en-US" dirty="0"/>
              <a:t>When the syntactic movement of some material causes other material to move with it, this is referred to as pied piping.</a:t>
            </a:r>
          </a:p>
          <a:p>
            <a:pPr>
              <a:buFont typeface="Wingdings" charset="2"/>
              <a:buChar char="v"/>
            </a:pPr>
            <a:endParaRPr lang="en-US" dirty="0"/>
          </a:p>
          <a:p>
            <a:pPr>
              <a:buFont typeface="Wingdings" charset="2"/>
              <a:buChar char="v"/>
            </a:pPr>
            <a:r>
              <a:rPr lang="en-US" dirty="0"/>
              <a:t>(1a) Which dog did you see?</a:t>
            </a:r>
          </a:p>
          <a:p>
            <a:pPr>
              <a:buFont typeface="Wingdings" charset="2"/>
              <a:buChar char="v"/>
            </a:pPr>
            <a:r>
              <a:rPr lang="en-US" dirty="0"/>
              <a:t>(1b) *Which did you see dog?</a:t>
            </a:r>
          </a:p>
          <a:p>
            <a:pPr>
              <a:buFont typeface="Wingdings" charset="2"/>
              <a:buChar char="v"/>
            </a:pPr>
            <a:endParaRPr lang="en-US" dirty="0"/>
          </a:p>
          <a:p>
            <a:pPr>
              <a:buFont typeface="Wingdings" charset="2"/>
              <a:buChar char="v"/>
            </a:pPr>
            <a:r>
              <a:rPr lang="en-US" dirty="0"/>
              <a:t>The movement of the wh-word 'which' forces the noun 'dog' to move as well.</a:t>
            </a:r>
          </a:p>
          <a:p>
            <a:pPr>
              <a:buFont typeface="Wingdings" charset="2"/>
              <a:buChar char="v"/>
            </a:pPr>
            <a:endParaRPr lang="en-US" dirty="0"/>
          </a:p>
          <a:p>
            <a:pPr>
              <a:buFont typeface="Wingdings" charset="2"/>
              <a:buChar char="v"/>
            </a:pPr>
            <a:endParaRPr lang="en-US" dirty="0"/>
          </a:p>
          <a:p>
            <a:pPr>
              <a:buFont typeface="Wingdings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869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55F08-4DB7-4021-8F41-42FF62449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268857"/>
            <a:ext cx="10018713" cy="1752599"/>
          </a:xfrm>
        </p:spPr>
        <p:txBody>
          <a:bodyPr/>
          <a:lstStyle/>
          <a:p>
            <a:r>
              <a:rPr lang="en-US" dirty="0"/>
              <a:t>Pied piping with inversion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09A10-6CEA-4B96-9BBD-CBDC120A2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4952" y="2020018"/>
            <a:ext cx="10018713" cy="312420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Wingdings" charset="2"/>
              <a:buChar char="v"/>
            </a:pPr>
            <a:r>
              <a:rPr lang="en-US" sz="2000" dirty="0"/>
              <a:t>Pied piping with inversion is when there is inversion of material after movement. </a:t>
            </a:r>
          </a:p>
          <a:p>
            <a:pPr>
              <a:buFont typeface="Wingdings" charset="2"/>
              <a:buChar char="v"/>
            </a:pPr>
            <a:endParaRPr lang="en-US" sz="2000" dirty="0"/>
          </a:p>
          <a:p>
            <a:pPr>
              <a:buFont typeface="Wingdings" charset="2"/>
              <a:buChar char="v"/>
            </a:pPr>
            <a:r>
              <a:rPr lang="en-US" sz="2000" dirty="0"/>
              <a:t>(2a) I spoke with John yesterday.</a:t>
            </a:r>
          </a:p>
          <a:p>
            <a:pPr>
              <a:buFont typeface="Wingdings" charset="2"/>
              <a:buChar char="v"/>
            </a:pPr>
            <a:r>
              <a:rPr lang="en-US" sz="2000" dirty="0"/>
              <a:t>(2b) With whom did you speak yesterday?</a:t>
            </a:r>
          </a:p>
          <a:p>
            <a:pPr>
              <a:buFont typeface="Wingdings" charset="2"/>
              <a:buChar char="v"/>
            </a:pPr>
            <a:r>
              <a:rPr lang="en-US" sz="2000" dirty="0"/>
              <a:t>(2c) *Whom with did you speak yesterday?</a:t>
            </a:r>
          </a:p>
          <a:p>
            <a:pPr>
              <a:buFont typeface="Wingdings" charset="2"/>
              <a:buChar char="v"/>
            </a:pPr>
            <a:endParaRPr lang="en-US" sz="2000" dirty="0"/>
          </a:p>
          <a:p>
            <a:pPr>
              <a:buFont typeface="Wingdings" charset="2"/>
              <a:buChar char="v"/>
            </a:pPr>
            <a:r>
              <a:rPr lang="en-US" sz="2000" dirty="0"/>
              <a:t>English does not have a pied piping with inversion version of (2b), but pied piping with inversion is common in </a:t>
            </a:r>
            <a:r>
              <a:rPr lang="en-US" sz="2000" dirty="0" err="1"/>
              <a:t>Patzicía</a:t>
            </a:r>
            <a:r>
              <a:rPr lang="en-US" sz="2000" dirty="0"/>
              <a:t> </a:t>
            </a:r>
            <a:r>
              <a:rPr lang="en-US" sz="2000" dirty="0" err="1"/>
              <a:t>Kaqchikel</a:t>
            </a:r>
            <a:r>
              <a:rPr lang="en-US" sz="2000" dirty="0"/>
              <a:t>.</a:t>
            </a:r>
          </a:p>
          <a:p>
            <a:pPr>
              <a:buFont typeface="Wingdings" charset="2"/>
              <a:buChar char="v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81068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B57C9-FC7D-4AD4-B1BC-4A942DC4B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Pied piping in </a:t>
            </a:r>
            <a:r>
              <a:rPr lang="en-US" dirty="0" err="1"/>
              <a:t>Kaqchikel</a:t>
            </a:r>
            <a:r>
              <a:rPr lang="en-US" dirty="0"/>
              <a:t> Maya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D0227-CF53-47EE-9DFB-FD0CB0628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307565"/>
            <a:ext cx="10018713" cy="312420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v"/>
            </a:pPr>
            <a:r>
              <a:rPr lang="en-US" sz="2400" dirty="0"/>
              <a:t>Overview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Pied piping and pied piping with inversion</a:t>
            </a:r>
          </a:p>
          <a:p>
            <a:pPr>
              <a:buFont typeface="Wingdings" charset="2"/>
              <a:buChar char="v"/>
            </a:pPr>
            <a:r>
              <a:rPr lang="en-US" sz="2400" b="1" dirty="0"/>
              <a:t>Prepositional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Noun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Quantifier phrases</a:t>
            </a:r>
          </a:p>
          <a:p>
            <a:pPr>
              <a:buFont typeface="Wingdings" charset="2"/>
              <a:buChar char="v"/>
            </a:pPr>
            <a:r>
              <a:rPr lang="en-US" sz="2400" dirty="0"/>
              <a:t>Work on analysis</a:t>
            </a:r>
          </a:p>
        </p:txBody>
      </p:sp>
    </p:spTree>
    <p:extLst>
      <p:ext uri="{BB962C8B-B14F-4D97-AF65-F5344CB8AC3E}">
        <p14:creationId xmlns:p14="http://schemas.microsoft.com/office/powerpoint/2010/main" val="864302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7280B-8508-4F2B-AC59-0FA479F4C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Prepositional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88A34-F648-4EC6-9922-982DB644B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 prepositional phrases in </a:t>
            </a:r>
            <a:r>
              <a:rPr lang="en-US" dirty="0" err="1"/>
              <a:t>Patzicía</a:t>
            </a:r>
            <a:r>
              <a:rPr lang="en-US" dirty="0"/>
              <a:t> </a:t>
            </a:r>
            <a:r>
              <a:rPr lang="en-US" dirty="0" err="1"/>
              <a:t>Kaqchikel</a:t>
            </a:r>
            <a:r>
              <a:rPr lang="en-US" dirty="0"/>
              <a:t>, the preposition precedes the noun.</a:t>
            </a:r>
          </a:p>
          <a:p>
            <a:r>
              <a:rPr lang="en-US" dirty="0"/>
              <a:t>The majority of 'prepositions' in Mayan languages are often thought of as relational nouns (Coon 2015, and citing Larsen 1988).</a:t>
            </a:r>
          </a:p>
          <a:p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(3)   </a:t>
            </a:r>
            <a:r>
              <a:rPr lang="en-US" dirty="0" err="1"/>
              <a:t>X-in-tz'ët</a:t>
            </a:r>
            <a:r>
              <a:rPr lang="en-US" dirty="0"/>
              <a:t>               </a:t>
            </a:r>
            <a:r>
              <a:rPr lang="en-US" dirty="0" err="1"/>
              <a:t>ri</a:t>
            </a:r>
            <a:r>
              <a:rPr lang="en-US" dirty="0"/>
              <a:t>       </a:t>
            </a:r>
            <a:r>
              <a:rPr lang="en-US" dirty="0" err="1"/>
              <a:t>mes</a:t>
            </a:r>
            <a:r>
              <a:rPr lang="en-US" dirty="0"/>
              <a:t>  </a:t>
            </a:r>
            <a:r>
              <a:rPr lang="en-US" b="1" dirty="0" err="1"/>
              <a:t>chuxe</a:t>
            </a:r>
            <a:r>
              <a:rPr lang="en-US" b="1" dirty="0"/>
              <a:t> </a:t>
            </a:r>
            <a:r>
              <a:rPr lang="en-US" dirty="0"/>
              <a:t>  </a:t>
            </a:r>
            <a:r>
              <a:rPr lang="en-US" dirty="0" err="1"/>
              <a:t>ri</a:t>
            </a:r>
            <a:r>
              <a:rPr lang="en-US" dirty="0"/>
              <a:t>       </a:t>
            </a:r>
            <a:r>
              <a:rPr lang="en-US" dirty="0" err="1"/>
              <a:t>ch'akät</a:t>
            </a:r>
            <a:endParaRPr lang="en-US" dirty="0"/>
          </a:p>
          <a:p>
            <a:pPr marL="0"/>
            <a:r>
              <a:rPr lang="en-US" dirty="0"/>
              <a:t>        COM-A1SG-see  DET cat    under   DET chair</a:t>
            </a:r>
          </a:p>
          <a:p>
            <a:pPr marL="0"/>
            <a:r>
              <a:rPr lang="en-US" dirty="0"/>
              <a:t>       'I saw the cat under the chair'</a:t>
            </a:r>
          </a:p>
          <a:p>
            <a:pPr>
              <a:lnSpc>
                <a:spcPct val="11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8754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0</TotalTime>
  <Words>1197</Words>
  <Application>Microsoft Office PowerPoint</Application>
  <PresentationFormat>Widescreen</PresentationFormat>
  <Paragraphs>275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Corbel</vt:lpstr>
      <vt:lpstr>Wingdings</vt:lpstr>
      <vt:lpstr>Parallax</vt:lpstr>
      <vt:lpstr>Pied piping in Kaqchikel Maya</vt:lpstr>
      <vt:lpstr>Pied piping in Kaqchikel Maya</vt:lpstr>
      <vt:lpstr>Overview</vt:lpstr>
      <vt:lpstr>Overview</vt:lpstr>
      <vt:lpstr>Pied piping in Kaqchikel Maya</vt:lpstr>
      <vt:lpstr>Pied piping and pied piping with inversion</vt:lpstr>
      <vt:lpstr>Pied piping with inversion</vt:lpstr>
      <vt:lpstr>Pied piping in Kaqchikel Maya</vt:lpstr>
      <vt:lpstr>Prepositional Phrases</vt:lpstr>
      <vt:lpstr>Prepositional Phrases</vt:lpstr>
      <vt:lpstr>Prepositional Phrases</vt:lpstr>
      <vt:lpstr>One caveat: Differences between relational nouns?</vt:lpstr>
      <vt:lpstr>Prepositional Phrases</vt:lpstr>
      <vt:lpstr>Pied piping in Kaqchikel Maya</vt:lpstr>
      <vt:lpstr>Noun phrases</vt:lpstr>
      <vt:lpstr>'Which N' phrases</vt:lpstr>
      <vt:lpstr>'Which N' phrases</vt:lpstr>
      <vt:lpstr>'Which N' phrases</vt:lpstr>
      <vt:lpstr>'Which N' phrases</vt:lpstr>
      <vt:lpstr>'Whose N' phrases</vt:lpstr>
      <vt:lpstr>'Whose N' phrases</vt:lpstr>
      <vt:lpstr>'Whose N' phrases</vt:lpstr>
      <vt:lpstr>'Whose N' phrases</vt:lpstr>
      <vt:lpstr>'How many N' phrases</vt:lpstr>
      <vt:lpstr>'How many N' phrases</vt:lpstr>
      <vt:lpstr>Pied piping in Kaqchikel Maya</vt:lpstr>
      <vt:lpstr>Quantifier Phrases</vt:lpstr>
      <vt:lpstr>Quantifier phrases</vt:lpstr>
      <vt:lpstr>Quantifier phrases</vt:lpstr>
      <vt:lpstr>Quantifier phrases</vt:lpstr>
      <vt:lpstr>Pied piping in Kaqchikel Maya</vt:lpstr>
      <vt:lpstr>Work on Analysis</vt:lpstr>
      <vt:lpstr>An OT analysis?</vt:lpstr>
      <vt:lpstr>An OT analysis?</vt:lpstr>
      <vt:lpstr>Work on Analysis</vt:lpstr>
      <vt:lpstr>Acknowledgments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Smith,Robert O</dc:creator>
  <cp:lastModifiedBy>Smith,Robert O</cp:lastModifiedBy>
  <cp:revision>837</cp:revision>
  <dcterms:created xsi:type="dcterms:W3CDTF">2013-07-15T20:26:40Z</dcterms:created>
  <dcterms:modified xsi:type="dcterms:W3CDTF">2018-09-08T16:42:42Z</dcterms:modified>
</cp:coreProperties>
</file>